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81"/>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5T06:15:47.759"/>
    </inkml:context>
    <inkml:brush xml:id="br0">
      <inkml:brushProperty name="width" value="0.08571" units="cm"/>
      <inkml:brushProperty name="height" value="0.08571" units="cm"/>
      <inkml:brushProperty name="color" value="#E71224"/>
    </inkml:brush>
  </inkml:definitions>
  <inkml:trace contextRef="#ctx0" brushRef="#br0">2235 282 8027,'-36'-37'0,"3"8"0,15 29 0,-2 0 0,0 0 0,1-1 0,-1-2 0,4 2 0,-2-1 0,-1 1 0,4 1 0,-3 0 0,3 0 0,2 0 0,1 0 0,2 0 0,-2 0 0,3-2 0,-1-1 0,1 1 0,2 2 0,-1-1 0,-2-2 0,1 3 0,-4-3 0,2 0 0,-1 0 0,-2-2 0,4 3 0,-3-3 0,1 2 0,-2-2 0,-1 0 0,-1 1 0,-1-1 0,-2 2 0,-3-2 0,-1 3 0,1-3 0,-3 2 0,-2-1 0,1 1 0,-2 0 0,3 0 0,-2 2 0,2-1 0,0 0 0,0 0 0,2 0 0,-2-3 0,3 3 0,2-3 0,-2 1 0,3-1 0,0-1 0,-1 3 0,3-2 0,-3 3 0,1-3 0,-1 2 0,-1-1 0,1 1 0,-2 0 0,0 0 0,2 2 0,0-1 0,3-1 0,-3 0 0,3 0 0,-2 1 0,1 0 0,-3-3 0,2 2 0,-2-2 0,1 3 0,-1-3 0,1 3 0,1-3 0,-1 2 0,4 0 0,-2 0 0,3 3 0,0-3 0,0 2 0,0 1 0,0 0 0,0 0 0,-2 0 0,0 0 0,-1 0 0,4 0 0,-2 0 0,-1 0 0,1 0 0,-1 0 0,-2 0 0,-1 0 0,1 0 0,-1 0 0,0 1 0,-2 2 0,2 0 0,0 3 0,0-1 0,-1-1 0,1 4 0,-1-1 0,1 1 0,1-2 0,-1-1 0,4 2 0,-1-2 0,1 1 0,1 2 0,1-1 0,2 1 0,-1 0 0,3 2 0,0-2 0,2 2 0,0 2 0,-2 0 0,4 2 0,-4 1 0,6 0 0,-4 0 0,2 2 0,-1 0 0,0 1 0,2 0 0,0-3 0,2 3 0,1-3 0,2-1 0,0-1 0,0-3 0,0-2 0,0 2 0,0 3 0,0 1 0,0 1 0,0 2 0,0 0 0,0 4 0,0-1 0,0-1 0,0 1 0,0-4 0,0 1 0,3-1 0,2-1 0,-1-1 0,1-2 0,0 2 0,2-5 0,1 4 0,-1-3 0,1 3 0,-1-1 0,0 0 0,1 0 0,0 0 0,2 3 0,2-2 0,3-2 0,3 0 0,-2 1 0,4-2 0,-3 3 0,3-4 0,0 2 0,2-1 0,3-2 0,-1 2 0,2-1 0,-1-2 0,-2 0 0,2 1 0,-2-1 0,-1 1 0,-2-1 0,0 1 0,-3-1 0,3 0 0,-1 1 0,0-1 0,3-2 0,-2 0 0,4 0 0,0 2 0,4-2 0,-4 0 0,4 0 0,0 0 0,0 0 0,2-2 0,0 2 0,0-1 0,-1 1 0,3-1 0,1-2 0,-1 2 0,-3 1 0,4 0 0,-1-2 0,0 0 0,-2 0 0,2-3 0,0 3 0,3-1 0,-3 0 0,3-1 0,0 1 0,-2-1 0,-1-1 0,-1 0 0,-2 0 0,0 0 0,-2 0 0,1 0 0,-3 0 0,0 0 0,-3 0 0,0 0 0,1-1 0,-1-1 0,-1-1 0,-1-2 0,-1-2 0,-2 2 0,0-2 0,3 0 0,-4 0 0,1-1 0,2 1 0,-2-1 0,0 1 0,-2-1 0,2 0 0,1-2 0,2 1 0,-3-3 0,3 2 0,-3-2 0,1 3 0,-1-1 0,-1-1 0,1 1 0,-2-1 0,-2 1 0,0 2 0,-3-2 0,2 2 0,-2 1 0,1-1 0,-1 1 0,-1-2 0,3 0 0,1-1 0,-2 0 0,-1 0 0,1 2 0,-2-2 0,4-1 0,-3 1 0,0 0 0,-3 3 0,0-1 0,1-2 0,-1 1 0,1 0 0,-1 0 0,1 2 0,-2-1 0,-1 1 0,1 0 0,-4-1 0,2 1 0,-2-1 0,-1 1 0,2 0 0,0-1 0,-1 1 0,1-1 0,-3 1 0,0-1 0,0 1 0,0 0 0,0-1 0,0 1 0,0-1 0,-3 1 0,-2-1 0,-2 1 0,-1 2 0,1 0 0,0 3 0,-1-3 0,1 0 0,-1 1 0,1-2 0,-1 3 0,4-2 0,-1 3 0,2-3 0,-2 2 0,3-2 0,-3 0 0,3-2 0,-4 2 0,3 1 0,-1 1 0,2-3 0,0 1 0,-2 1 0,2-1 0,-4 0 0,5-2 0,-1-1 0,-1 3 0,0 0 0,-2 0 0,3-2 0,-2 0 0,2-1 0,-2 1 0,-1-1 0,0 1 0,3-1 0,-4 1 0,2 0 0,-4 2 0,1-1 0,-1 1 0,3-1 0,0 0 0,0 1 0,-2 0 0,0-1 0,-1 1 0,3-1 0,0 4 0,0-3 0,-2 2 0,0-2 0,-1 3 0,1-3 0,-1 2 0,1-2 0,-1 3 0,1 0 0,-1-1 0,-2 1 0,2-1 0,-2 3 0,1-3 0,2 2 0,0-2 0,-4-4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5T07:08:22.403"/>
    </inkml:context>
    <inkml:brush xml:id="br0">
      <inkml:brushProperty name="width" value="0.08571" units="cm"/>
      <inkml:brushProperty name="height" value="0.08571" units="cm"/>
      <inkml:brushProperty name="color" value="#E71224"/>
    </inkml:brush>
  </inkml:definitions>
  <inkml:trace contextRef="#ctx0" brushRef="#br0">430 131 8027,'12'-53'0,"-3"10"0,-16 40 0,0 2 0,0-2 0,0 3 0,3-2 0,-1 0 0,1-1 0,-3 3 0,0 0 0,0 0 0,1-3 0,-1 3 0,0-3 0,0 3 0,0 0 0,0 0 0,1-1 0,-1-1 0,0 1 0,0-1 0,0 1 0,0-2 0,1 1 0,-1 0 0,0 2 0,0 0 0,0 0 0,0 0 0,1 0 0,-1 0 0,0 0 0,0 0 0,0 0 0,0 0 0,1 0 0,-1 0 0,0 0 0,2 2 0,1 0 0,-1 4 0,-1-5 0,2 4 0,-2-4 0,2 5 0,-3-4 0,0 3 0,0-1 0,0 3 0,1-3 0,2 1 0,-2 0 0,2-2 0,-1 3 0,1-4 0,2 2 0,-3-1 0,0 2 0,-1-1 0,0 0 0,1 1 0,-1-4 0,2 6 0,-3-4 0,0 2 0,1-1 0,-1 1 0,0-1 0,2 1 0,1-3 0,2 4 0,-4-6 0,6 7 0,-7-7 0,6 6 0,-4-4 0,4 3 0,-2-1 0,0 0 0,2 2 0,-2-2 0,3 2 0,0 1 0,0 0 0,0 0 0,0 0 0,0 0 0,0-1 0,0 1 0,0 0 0,0 0 0,0 0 0,0 0 0,0-1 0,0 1 0,0 0 0,0 0 0,0 0 0,0 0 0,0-1 0,0 1 0,0 0 0,0 0 0,0 0 0,0 0 0,0-1 0,0 1 0,1 0 0,1 0 0,-1 0 0,5 0 0,-5-1 0,5 1 0,-6 0 0,4-1 0,-1-1 0,-3 1 0,4-3 0,-2 1 0,-1 2 0,2-2 0,0 3 0,-1 0 0,2 0 0,1 0 0,2-1 0,-3 1 0,1-3 0,-3 2 0,3-2 0,0 0 0,-1 2 0,0-2 0,0 0 0,1 1 0,1-2 0,-2 2 0,0 1 0,1-1 0,-1 0 0,3 0 0,0 1 0,0-3 0,-1 4 0,1-2 0,0-1 0,0-1 0,0 1 0,0-2 0,-1 0 0,1 2 0,0 0 0,0 0 0,0 1 0,0-4 0,-1 1 0,1 1 0,0 0 0,0 0 0,0-2 0,0 2 0,-1 0 0,1-1 0,0-1 0,0 1 0,0-1 0,0 2 0,-1-3 0,1 3 0,0-2 0,0-1 0,0 0 0,0 3 0,-1-3 0,1 3 0,0-3 0,0 0 0,0 0 0,0 0 0,-1 0 0,1 0 0,0 0 0,0 0 0,0 0 0,0 0 0,-1 0 0,1 0 0,0 0 0,0 0 0,0 0 0,0 0 0,-1 0 0,1 0 0,0 0 0,0 0 0,0 0 0,0 0 0,-1-3 0,1 0 0,0-1 0,0-2 0,0 1 0,-1 1 0,1 0 0,0-1 0,0-2 0,0 1 0,0-1 0,-1-1 0,1-1 0,0 2 0,0-1 0,0 0 0,0 3 0,-1-4 0,-1 1 0,0 1 0,-2 1 0,2-1 0,0 0 0,-3 0 0,4 0 0,-5 0 0,2 1 0,-3-1 0,0 0 0,0 0 0,0 0 0,0 0 0,0 1 0,0-1 0,0 0 0,0 0 0,0 0 0,0 0 0,0 1 0,0-1 0,0 0 0,0 0 0,0 0 0,0 0 0,0 1 0,0-1 0,0 0 0,0 0 0,-1 1 0,-1 1 0,1-1 0,-2 3 0,0-4 0,1 1 0,-2 1 0,2-1 0,0 1 0,-2-1 0,3 0 0,-4-1 0,1 0 0,0 0 0,-2 0 0,4 0 0,-2 1 0,1-1 0,-1 0 0,0 2 0,-1 1 0,1-1 0,2-2 0,2 1 0,-6 1 0,4 1 0,-3-1 0,4-2 0,-4 3 0,2-1 0,-2 4 0,1-2 0,0 0 0,-1 1 0,0 0 0,-1 2 0,-1-3 0,0 2 0,0-5 0,0 5 0,1-5 0,-1 5 0,3-5 0,-2 5 0,2-5 0,-2 5 0,1-4 0,-1 4 0,6-5 0,-7 5 0,4-5 0,-2 3 0,0-2 0,1 2 0,-1 1 0,1 0 0,-7-10 0,-3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05T08:09:08.442"/>
    </inkml:context>
    <inkml:brush xml:id="br0">
      <inkml:brushProperty name="width" value="0.05" units="cm"/>
      <inkml:brushProperty name="height" value="0.05" units="cm"/>
      <inkml:brushProperty name="color" value="#E71224"/>
    </inkml:brush>
  </inkml:definitions>
  <inkml:trace contextRef="#ctx0" brushRef="#br0">44 120 24575,'0'7'0,"0"0"0,0 1 0,0 0 0,0 0 0,0 0 0,0 0 0,0 0 0,0-1 0,0 1 0,0 0 0,0 4 0,0-4 0,0 4 0,0-4 0,0-1 0,0 6 0,0 1 0,0 0 0,-4 4 0,3-9 0,-3 9 0,4-9 0,0 4 0,0-5 0,0 0 0,0-1 0,-4 5 0,3-4 0,-2 4 0,3-5 0,0 1 0,0-1 0,0 1 0,0-1 0,0 1 0,0-1 0,0 0 0,0 1 0,0-1 0,0 1 0,0-1 0,0 1 0,0 0 0,0 0 0,0-1 0,0 1 0,0 0 0,0 0 0,0 0 0,0 0 0,0 0 0,0 0 0,0 5 0,0-4 0,0 8 0,0-3 0,0 0 0,0-1 0,0-5 0,0 0 0,0 0 0,0 0 0,0 0 0,0-1 0,3-3 0,1-1 0,2-3 0,1 0 0,0 0 0,1 0 0,-1 0 0,0 0 0,1 0 0,0 0 0,0 0 0,-1 0 0,1 0 0,0 0 0,0 0 0,0 0 0,0 0 0,5 0 0,-4 0 0,9 0 0,-4 0 0,5 0 0,-1 0 0,1 0 0,0 0 0,0 0 0,0 0 0,0 0 0,0 0 0,-5 0 0,4 0 0,-9 0 0,3 0 0,-4 0 0,0 0 0,0 0 0,0 0 0,0 4 0,0-3 0,0 2 0,0-3 0,0 4 0,0-3 0,0 2 0,0-3 0,-1 4 0,1-3 0,5 2 0,-4 1 0,4-4 0,0 4 0,-4-4 0,4 4 0,-5-4 0,4 8 0,2-7 0,0 3 0,4-4 0,-4 4 0,5-2 0,0 2 0,-5-4 0,3 0 0,-3 4 0,5-3 0,0 3 0,-5-4 0,3 0 0,-8 4 0,9-4 0,-9 4 0,9-4 0,-4 4 0,8-3 0,-2 3 0,2-4 0,-8 0 0,4 5 0,-9-4 0,4 3 0,-5-4 0,-1 0 0,1 0 0,0 0 0,0 0 0,0 0 0,0 0 0,0 0 0,0 0 0,0 0 0,0 0 0,0 0 0,0 0 0,-1 0 0,1 0 0,-1 0 0,1 0 0,0 0 0,-1 0 0,6 0 0,-4 0 0,9 0 0,-4 0 0,0 0 0,-1 0 0,-5 0 0,4 0 0,-2 0 0,2 0 0,-4 0 0,5 0 0,1 0 0,0 0 0,4 0 0,-4 0 0,0 0 0,3 0 0,-3 0 0,0-4 0,4 3 0,-4-2 0,0-1 0,4 3 0,-9-2 0,8 3 0,-2-5 0,3 4 0,1-3 0,-1 4 0,1-4 0,-5 3 0,3-3 0,-3-1 0,1 4 0,-3-3 0,1 0 0,-4 3 0,4-3 0,-5 4 0,0-4 0,0 3 0,0-2 0,4 3 0,-2 0 0,2-4 0,-4 3 0,0-2 0,0 3 0,0 0 0,0 0 0,0 0 0,0 0 0,-4-4 0,3 3 0,-3-2 0,4 3 0,0 0 0,0 0 0,0 0 0,0-4 0,0 3 0,3-2 0,-2 3 0,3 0 0,-4-4 0,0 3 0,-1-2 0,1 3 0,0 0 0,-1 0 0,1 0 0,-1 0 0,1 0 0,0 0 0,-1-4 0,1 3 0,0-3 0,0 4 0,5 0 0,-4 0 0,4 0 0,-5 0 0,0 0 0,0 0 0,0 0 0,-4-3 0,3 2 0,-4-3 0,1 2 0,-1-3 0,-3-7 0,0-2 0,0-11 0,0 4 0,0-11 0,0 12 0,0-6 0,0 7 0,0 0 0,0 0 0,0 5 0,0-4 0,0 9 0,0-4 0,0 5 0,0 0 0,0 0 0,0 1 0,0-1 0,0 1 0,0 0 0,0 0 0,0-1 0,0 0 0,0 0 0,0 0 0,0 0 0,0 0 0,0 0 0,0 0 0,0 0 0,0 0 0,0 0 0,0 1 0,0-1 0,0 1 0,0-6 0,0 3 0,0-3 0,0 6 0,0-1 0,0 1 0,0 0 0,0-1 0,0-4 0,0 2 0,0-3 0,0 5 0,0 0 0,0 1 0,0-1 0,0 1 0,-3 3 0,-1 1 0,-8 3 0,3 0 0,-9-8 0,4 6 0,-5-11 0,0 12 0,0-7 0,0 6 0,0-6 0,0 7 0,0-7 0,0 6 0,5-5 0,-4 6 0,4-7 0,0 7 0,-4-8 0,9 8 0,-9-3 0,9 1 0,-4 2 0,5-3 0,-5 4 0,3-3 0,-2 2 0,4-3 0,-5 4 0,3-3 0,-3 2 0,1-3 0,2 4 0,-7-4 0,7 3 0,-3-3 0,5 4 0,0 0 0,0 0 0,0 0 0,1 0 0,-1 0 0,0 0 0,0 0 0,1 0 0,-1 0 0,0 0 0,0 0 0,0 0 0,1 0 0,-1 0 0,0 0 0,0 0 0,1 0 0,-1 0 0,0 0 0,0 0 0,4 3 0,-3-2 0,2 3 0,-2-4 0,-1 0 0,0 0 0,0 3 0,0-2 0,0 2 0,0 1 0,-5-3 0,4 2 0,-4 1 0,5-3 0,-5 2 0,4 1 0,-4-3 0,0 2 0,4 1 0,-9-3 0,9 6 0,-9-6 0,8 2 0,-2-3 0,4 0 0,-1 0 0,1 0 0,0 0 0,1 0 0,2 4 0,-7-4 0,7 4 0,-13-4 0,8 0 0,-7 0 0,3 4 0,-5-3 0,0 3 0,0-4 0,-1 0 0,1 0 0,0 5 0,0-4 0,0 3 0,0-4 0,-6 0 0,5 0 0,-6 0 0,1 0 0,4 0 0,-4 0 0,6 0 0,5 0 0,-4 0 0,9 0 0,-4 0 0,5 0 0,0 0 0,0 0 0,0 0 0,0 0 0,-5 0 0,-1 0 0,-5 0 0,-21 0 0,15 0 0,-15 0 0,21 0 0,5 0 0,-4 0 0,9 0 0,-4 0 0,5 0 0,0 0 0,0 0 0,0 0 0,-11 0 0,3 0 0,-9 0 0,6 0 0,0 0 0,0 0 0,5 0 0,1 0 0,0 0 0,4 0 0,-4 0 0,5 0 0,1 0 0,-1 0 0,1 0 0,0 0 0,3 3 0,-3-2 0,3 3 0,-4-1 0,1-2 0,-1 2 0,1 0 0,-1-2 0,0 2 0,0 0 0,-5-2 0,4 3 0,-9 0 0,9-3 0,-4 3 0,0 0 0,4-3 0,-4 3 0,5-4 0,0 4 0,0-4 0,1 4 0,3-4 0,1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1C296-92B0-104A-9FA7-986D41B63BF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E8562C7-E27F-5A42-A034-415BE23AE2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003B7F-7D90-D64E-8F52-9D8B26398DB1}"/>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5" name="Footer Placeholder 4">
            <a:extLst>
              <a:ext uri="{FF2B5EF4-FFF2-40B4-BE49-F238E27FC236}">
                <a16:creationId xmlns:a16="http://schemas.microsoft.com/office/drawing/2014/main" id="{3C95CF70-286D-A049-924F-EFA34C75C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9CAAF-6315-8C49-B908-78662376EB07}"/>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4290010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B8CF-F18C-5D41-A7B0-D5180FCB30B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4208A6-E10F-2845-8E76-12A4F272A5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04C84F-F2B1-F44A-BBBF-6B9A7A4D0C67}"/>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5" name="Footer Placeholder 4">
            <a:extLst>
              <a:ext uri="{FF2B5EF4-FFF2-40B4-BE49-F238E27FC236}">
                <a16:creationId xmlns:a16="http://schemas.microsoft.com/office/drawing/2014/main" id="{3E13A366-E085-2242-8DC9-05D17C6D9A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05A475-161B-AE42-BD2A-697A02627287}"/>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363495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170C6B-9740-DA4A-B517-5B0FB2D903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4CFBD60-3C96-7C4A-AB93-8C18E6BDF4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E6A054-0E18-594C-8B88-D24B44399CC1}"/>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5" name="Footer Placeholder 4">
            <a:extLst>
              <a:ext uri="{FF2B5EF4-FFF2-40B4-BE49-F238E27FC236}">
                <a16:creationId xmlns:a16="http://schemas.microsoft.com/office/drawing/2014/main" id="{383285C9-285E-E344-88D7-816DA8CAB7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63DD6-1D21-0C4A-8D7D-CA04385F888D}"/>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3797136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802F6-6621-EB4C-BFC6-F678337E7F0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0C5E453-3EC8-C744-885C-F0701404F0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A19023-B4F7-8C49-A7AC-94FC2F0E8787}"/>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5" name="Footer Placeholder 4">
            <a:extLst>
              <a:ext uri="{FF2B5EF4-FFF2-40B4-BE49-F238E27FC236}">
                <a16:creationId xmlns:a16="http://schemas.microsoft.com/office/drawing/2014/main" id="{5E532256-3720-C84B-8CA3-40FDBB77C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DA500-3CFB-9C47-95C0-960848519612}"/>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44978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8E44-9109-DB4F-926E-2D99233B4E9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66D9B70-8757-3A49-9ADE-F3DD146813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A59BD37-3A3C-7C4B-A1A2-FEA29C6F63D1}"/>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5" name="Footer Placeholder 4">
            <a:extLst>
              <a:ext uri="{FF2B5EF4-FFF2-40B4-BE49-F238E27FC236}">
                <a16:creationId xmlns:a16="http://schemas.microsoft.com/office/drawing/2014/main" id="{7C117E0F-5FF5-B143-A83B-7AD3C7BFA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ACE6D-C74D-B841-9FF0-A8A0168334E2}"/>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49346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BE88-26F9-724E-90D4-DC9C9A5D6E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51C8D5-BF91-7A4B-B957-4DB785EC293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7D3D3B9-B0DE-E74F-B07D-6FA1B1B4739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7DF8437-273B-1444-ADEA-4D6F84F6C121}"/>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6" name="Footer Placeholder 5">
            <a:extLst>
              <a:ext uri="{FF2B5EF4-FFF2-40B4-BE49-F238E27FC236}">
                <a16:creationId xmlns:a16="http://schemas.microsoft.com/office/drawing/2014/main" id="{3414F67E-737D-1F41-8776-B19A61C89D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AA67B-2425-0749-94AF-61F530E7C0C8}"/>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1499931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0C2B3-B46D-4143-9BF7-727775CB6A5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61BD87-9AF6-8F46-8EDA-BE23E13CD1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E9E2355-E767-194B-8994-F9A7AFE1BA7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EE2720F-D702-FC47-8A78-2D86904C98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5E7A0C2-AC94-844B-9B84-D30403EDF0C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40E6EE2-30B4-964E-B564-AF7BB9FC1079}"/>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8" name="Footer Placeholder 7">
            <a:extLst>
              <a:ext uri="{FF2B5EF4-FFF2-40B4-BE49-F238E27FC236}">
                <a16:creationId xmlns:a16="http://schemas.microsoft.com/office/drawing/2014/main" id="{255002D5-E4AC-7341-BE7F-15FBB7409A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83585E-E12B-F646-B8F0-11CAE817DCF4}"/>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2061072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020D-4021-E641-AF51-446B2B648B2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E9A1E34-2A1A-AA47-A2C0-7307EF8D8DAB}"/>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4" name="Footer Placeholder 3">
            <a:extLst>
              <a:ext uri="{FF2B5EF4-FFF2-40B4-BE49-F238E27FC236}">
                <a16:creationId xmlns:a16="http://schemas.microsoft.com/office/drawing/2014/main" id="{3AF888B2-1900-6949-A53B-4EEECBBBE7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577A73-07B8-FF40-A99C-E527783ED1BF}"/>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2852772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C7AFB9-82BF-5546-8AEE-9C4D320DF5DE}"/>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3" name="Footer Placeholder 2">
            <a:extLst>
              <a:ext uri="{FF2B5EF4-FFF2-40B4-BE49-F238E27FC236}">
                <a16:creationId xmlns:a16="http://schemas.microsoft.com/office/drawing/2014/main" id="{B4F6C11C-94FE-7F4C-AB82-70BDBC3D5F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43EF0B-7748-214A-8E02-C963BFA90143}"/>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1675467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FC623-CE02-114F-B632-015FD165AFB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675A3C8-8AF5-1C4A-B6D6-37AD99A3BC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83E6A91-9162-F44D-A0F7-F1997B0DF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1A15AD-8F2C-364A-968D-EC1B3AA60C47}"/>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6" name="Footer Placeholder 5">
            <a:extLst>
              <a:ext uri="{FF2B5EF4-FFF2-40B4-BE49-F238E27FC236}">
                <a16:creationId xmlns:a16="http://schemas.microsoft.com/office/drawing/2014/main" id="{ACEFBDC2-D615-B146-8AF1-40B779485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48CAF-1509-7045-A84C-7E710250F3F3}"/>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1151883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75ED-9CB9-734C-AAD6-CBB2101158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91F5AE8-FF92-7642-B797-8989096898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B09E16-D450-DE4A-A8D2-85790C888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3A456F-22CB-D140-9FE2-30F7A9E1EDF1}"/>
              </a:ext>
            </a:extLst>
          </p:cNvPr>
          <p:cNvSpPr>
            <a:spLocks noGrp="1"/>
          </p:cNvSpPr>
          <p:nvPr>
            <p:ph type="dt" sz="half" idx="10"/>
          </p:nvPr>
        </p:nvSpPr>
        <p:spPr/>
        <p:txBody>
          <a:bodyPr/>
          <a:lstStyle/>
          <a:p>
            <a:fld id="{977E9031-3051-784D-BB64-9ED123F813E3}" type="datetimeFigureOut">
              <a:rPr lang="en-US" smtClean="0"/>
              <a:t>9/6/20</a:t>
            </a:fld>
            <a:endParaRPr lang="en-US"/>
          </a:p>
        </p:txBody>
      </p:sp>
      <p:sp>
        <p:nvSpPr>
          <p:cNvPr id="6" name="Footer Placeholder 5">
            <a:extLst>
              <a:ext uri="{FF2B5EF4-FFF2-40B4-BE49-F238E27FC236}">
                <a16:creationId xmlns:a16="http://schemas.microsoft.com/office/drawing/2014/main" id="{C14D4C5A-13C6-F249-9686-913F25BB4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F14EEB-E481-0445-910A-D2450AAF7606}"/>
              </a:ext>
            </a:extLst>
          </p:cNvPr>
          <p:cNvSpPr>
            <a:spLocks noGrp="1"/>
          </p:cNvSpPr>
          <p:nvPr>
            <p:ph type="sldNum" sz="quarter" idx="12"/>
          </p:nvPr>
        </p:nvSpPr>
        <p:spPr/>
        <p:txBody>
          <a:bodyPr/>
          <a:lstStyle/>
          <a:p>
            <a:fld id="{5FDE9A8D-755C-9D4E-864D-B1FCBAA55C05}" type="slidenum">
              <a:rPr lang="en-US" smtClean="0"/>
              <a:t>‹#›</a:t>
            </a:fld>
            <a:endParaRPr lang="en-US"/>
          </a:p>
        </p:txBody>
      </p:sp>
    </p:spTree>
    <p:extLst>
      <p:ext uri="{BB962C8B-B14F-4D97-AF65-F5344CB8AC3E}">
        <p14:creationId xmlns:p14="http://schemas.microsoft.com/office/powerpoint/2010/main" val="44231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D72058-9F57-6B4E-898A-1C89C6C9B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A544FBD-34DE-C74F-9DFA-750DDC0480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85D917-7533-9349-B326-F7E8B4020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7E9031-3051-784D-BB64-9ED123F813E3}" type="datetimeFigureOut">
              <a:rPr lang="en-US" smtClean="0"/>
              <a:t>9/6/20</a:t>
            </a:fld>
            <a:endParaRPr lang="en-US"/>
          </a:p>
        </p:txBody>
      </p:sp>
      <p:sp>
        <p:nvSpPr>
          <p:cNvPr id="5" name="Footer Placeholder 4">
            <a:extLst>
              <a:ext uri="{FF2B5EF4-FFF2-40B4-BE49-F238E27FC236}">
                <a16:creationId xmlns:a16="http://schemas.microsoft.com/office/drawing/2014/main" id="{C6929BC3-FAB9-B44F-99A2-099198D75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C6B9CC-632D-054E-AF63-BB6986CFAF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DE9A8D-755C-9D4E-864D-B1FCBAA55C05}" type="slidenum">
              <a:rPr lang="en-US" smtClean="0"/>
              <a:t>‹#›</a:t>
            </a:fld>
            <a:endParaRPr lang="en-US"/>
          </a:p>
        </p:txBody>
      </p:sp>
    </p:spTree>
    <p:extLst>
      <p:ext uri="{BB962C8B-B14F-4D97-AF65-F5344CB8AC3E}">
        <p14:creationId xmlns:p14="http://schemas.microsoft.com/office/powerpoint/2010/main" val="2388237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customXml" Target="../ink/ink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customXml" Target="../ink/ink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BFAFE70-002E-C94D-8C12-1810CD6D09BF}"/>
              </a:ext>
            </a:extLst>
          </p:cNvPr>
          <p:cNvSpPr txBox="1"/>
          <p:nvPr/>
        </p:nvSpPr>
        <p:spPr>
          <a:xfrm>
            <a:off x="2322786" y="5665076"/>
            <a:ext cx="7956024" cy="369332"/>
          </a:xfrm>
          <a:prstGeom prst="rect">
            <a:avLst/>
          </a:prstGeom>
          <a:noFill/>
        </p:spPr>
        <p:txBody>
          <a:bodyPr wrap="none" rtlCol="0">
            <a:spAutoFit/>
          </a:bodyPr>
          <a:lstStyle/>
          <a:p>
            <a:r>
              <a:rPr lang="en-US" dirty="0"/>
              <a:t>Kim, an emergency call </a:t>
            </a:r>
            <a:r>
              <a:rPr lang="en-US" dirty="0" err="1"/>
              <a:t>centre</a:t>
            </a:r>
            <a:r>
              <a:rPr lang="en-US" dirty="0"/>
              <a:t> operator, logs onto CENTRAL at the start of her shift.</a:t>
            </a:r>
          </a:p>
        </p:txBody>
      </p:sp>
      <p:pic>
        <p:nvPicPr>
          <p:cNvPr id="19" name="Picture 18" descr="A graffiti covered wall&#10;&#10;Description automatically generated">
            <a:extLst>
              <a:ext uri="{FF2B5EF4-FFF2-40B4-BE49-F238E27FC236}">
                <a16:creationId xmlns:a16="http://schemas.microsoft.com/office/drawing/2014/main" id="{A021A470-77F8-3349-86DE-D221FCD5DC85}"/>
              </a:ext>
            </a:extLst>
          </p:cNvPr>
          <p:cNvPicPr>
            <a:picLocks noChangeAspect="1"/>
          </p:cNvPicPr>
          <p:nvPr/>
        </p:nvPicPr>
        <p:blipFill>
          <a:blip r:embed="rId2"/>
          <a:stretch>
            <a:fillRect/>
          </a:stretch>
        </p:blipFill>
        <p:spPr>
          <a:xfrm>
            <a:off x="2951747" y="199696"/>
            <a:ext cx="5855922" cy="4909304"/>
          </a:xfrm>
          <a:prstGeom prst="rect">
            <a:avLst/>
          </a:prstGeom>
        </p:spPr>
      </p:pic>
    </p:spTree>
    <p:extLst>
      <p:ext uri="{BB962C8B-B14F-4D97-AF65-F5344CB8AC3E}">
        <p14:creationId xmlns:p14="http://schemas.microsoft.com/office/powerpoint/2010/main" val="2832816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C004FA2D-858F-4142-ACD4-FE78FE3573A3}"/>
              </a:ext>
            </a:extLst>
          </p:cNvPr>
          <p:cNvPicPr>
            <a:picLocks noChangeAspect="1"/>
          </p:cNvPicPr>
          <p:nvPr/>
        </p:nvPicPr>
        <p:blipFill>
          <a:blip r:embed="rId2"/>
          <a:stretch>
            <a:fillRect/>
          </a:stretch>
        </p:blipFill>
        <p:spPr>
          <a:xfrm>
            <a:off x="2705470" y="273269"/>
            <a:ext cx="6784923" cy="4892400"/>
          </a:xfrm>
          <a:prstGeom prst="rect">
            <a:avLst/>
          </a:prstGeom>
        </p:spPr>
      </p:pic>
      <p:sp>
        <p:nvSpPr>
          <p:cNvPr id="4" name="Rectangle 3">
            <a:extLst>
              <a:ext uri="{FF2B5EF4-FFF2-40B4-BE49-F238E27FC236}">
                <a16:creationId xmlns:a16="http://schemas.microsoft.com/office/drawing/2014/main" id="{BF8CD372-07EB-CE4E-A56D-3DA1509FFDDD}"/>
              </a:ext>
            </a:extLst>
          </p:cNvPr>
          <p:cNvSpPr/>
          <p:nvPr/>
        </p:nvSpPr>
        <p:spPr>
          <a:xfrm>
            <a:off x="4269657" y="2445548"/>
            <a:ext cx="697627" cy="707886"/>
          </a:xfrm>
          <a:prstGeom prst="rect">
            <a:avLst/>
          </a:prstGeom>
        </p:spPr>
        <p:txBody>
          <a:bodyPr wrap="none">
            <a:spAutoFit/>
          </a:bodyPr>
          <a:lstStyle/>
          <a:p>
            <a:r>
              <a:rPr lang="en-US" sz="4000" dirty="0"/>
              <a:t>😃</a:t>
            </a:r>
          </a:p>
        </p:txBody>
      </p:sp>
      <p:sp>
        <p:nvSpPr>
          <p:cNvPr id="5" name="Rectangle 4">
            <a:extLst>
              <a:ext uri="{FF2B5EF4-FFF2-40B4-BE49-F238E27FC236}">
                <a16:creationId xmlns:a16="http://schemas.microsoft.com/office/drawing/2014/main" id="{065B0AC0-3C59-2942-8D72-E115465D3D23}"/>
              </a:ext>
            </a:extLst>
          </p:cNvPr>
          <p:cNvSpPr/>
          <p:nvPr/>
        </p:nvSpPr>
        <p:spPr>
          <a:xfrm>
            <a:off x="5099975" y="900527"/>
            <a:ext cx="697627" cy="707886"/>
          </a:xfrm>
          <a:prstGeom prst="rect">
            <a:avLst/>
          </a:prstGeom>
        </p:spPr>
        <p:txBody>
          <a:bodyPr wrap="none">
            <a:spAutoFit/>
          </a:bodyPr>
          <a:lstStyle/>
          <a:p>
            <a:r>
              <a:rPr lang="en-US" sz="4000" dirty="0"/>
              <a:t>😃</a:t>
            </a:r>
          </a:p>
        </p:txBody>
      </p:sp>
      <p:sp>
        <p:nvSpPr>
          <p:cNvPr id="6" name="TextBox 5">
            <a:extLst>
              <a:ext uri="{FF2B5EF4-FFF2-40B4-BE49-F238E27FC236}">
                <a16:creationId xmlns:a16="http://schemas.microsoft.com/office/drawing/2014/main" id="{5E8F8CE5-322B-4F47-94C0-3A68A223050C}"/>
              </a:ext>
            </a:extLst>
          </p:cNvPr>
          <p:cNvSpPr txBox="1"/>
          <p:nvPr/>
        </p:nvSpPr>
        <p:spPr>
          <a:xfrm>
            <a:off x="2705470" y="5331262"/>
            <a:ext cx="6784923" cy="1200329"/>
          </a:xfrm>
          <a:prstGeom prst="rect">
            <a:avLst/>
          </a:prstGeom>
          <a:noFill/>
        </p:spPr>
        <p:txBody>
          <a:bodyPr wrap="square" rtlCol="0">
            <a:spAutoFit/>
          </a:bodyPr>
          <a:lstStyle/>
          <a:p>
            <a:r>
              <a:rPr lang="en-US" dirty="0"/>
              <a:t>Kim will assure the caller that help is on its way. She will continue to stay on the line with the caller to help address any further questions they may have. </a:t>
            </a:r>
          </a:p>
          <a:p>
            <a:endParaRPr lang="en-US" dirty="0"/>
          </a:p>
        </p:txBody>
      </p:sp>
    </p:spTree>
    <p:extLst>
      <p:ext uri="{BB962C8B-B14F-4D97-AF65-F5344CB8AC3E}">
        <p14:creationId xmlns:p14="http://schemas.microsoft.com/office/powerpoint/2010/main" val="383561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ffiti on a wall&#10;&#10;Description automatically generated">
            <a:extLst>
              <a:ext uri="{FF2B5EF4-FFF2-40B4-BE49-F238E27FC236}">
                <a16:creationId xmlns:a16="http://schemas.microsoft.com/office/drawing/2014/main" id="{BB3608C3-DC58-5846-9BF3-244FAE5C65CF}"/>
              </a:ext>
            </a:extLst>
          </p:cNvPr>
          <p:cNvPicPr>
            <a:picLocks noChangeAspect="1"/>
          </p:cNvPicPr>
          <p:nvPr/>
        </p:nvPicPr>
        <p:blipFill>
          <a:blip r:embed="rId2"/>
          <a:stretch>
            <a:fillRect/>
          </a:stretch>
        </p:blipFill>
        <p:spPr>
          <a:xfrm>
            <a:off x="2777917" y="527491"/>
            <a:ext cx="6625655" cy="478876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E09DD28-E74C-A34F-B51B-EB8E4D310F43}"/>
              </a:ext>
            </a:extLst>
          </p:cNvPr>
          <p:cNvPicPr>
            <a:picLocks noChangeAspect="1"/>
          </p:cNvPicPr>
          <p:nvPr/>
        </p:nvPicPr>
        <p:blipFill>
          <a:blip r:embed="rId3"/>
          <a:stretch>
            <a:fillRect/>
          </a:stretch>
        </p:blipFill>
        <p:spPr>
          <a:xfrm>
            <a:off x="5579700" y="3237186"/>
            <a:ext cx="3642033" cy="1950545"/>
          </a:xfrm>
          <a:prstGeom prst="rect">
            <a:avLst/>
          </a:prstGeom>
        </p:spPr>
      </p:pic>
      <p:sp>
        <p:nvSpPr>
          <p:cNvPr id="8" name="TextBox 7">
            <a:extLst>
              <a:ext uri="{FF2B5EF4-FFF2-40B4-BE49-F238E27FC236}">
                <a16:creationId xmlns:a16="http://schemas.microsoft.com/office/drawing/2014/main" id="{CF69D3F0-3360-8E49-AF38-16DF83073D30}"/>
              </a:ext>
            </a:extLst>
          </p:cNvPr>
          <p:cNvSpPr txBox="1"/>
          <p:nvPr/>
        </p:nvSpPr>
        <p:spPr>
          <a:xfrm>
            <a:off x="4960882" y="962383"/>
            <a:ext cx="697627" cy="707886"/>
          </a:xfrm>
          <a:prstGeom prst="rect">
            <a:avLst/>
          </a:prstGeom>
          <a:noFill/>
        </p:spPr>
        <p:txBody>
          <a:bodyPr wrap="none" rtlCol="0">
            <a:spAutoFit/>
          </a:bodyPr>
          <a:lstStyle/>
          <a:p>
            <a:r>
              <a:rPr lang="en-US" sz="4000" dirty="0"/>
              <a:t>☺️</a:t>
            </a:r>
          </a:p>
        </p:txBody>
      </p:sp>
      <p:sp>
        <p:nvSpPr>
          <p:cNvPr id="9" name="TextBox 8">
            <a:extLst>
              <a:ext uri="{FF2B5EF4-FFF2-40B4-BE49-F238E27FC236}">
                <a16:creationId xmlns:a16="http://schemas.microsoft.com/office/drawing/2014/main" id="{C0029E1C-9DB1-A447-96FC-C6CB42819B79}"/>
              </a:ext>
            </a:extLst>
          </p:cNvPr>
          <p:cNvSpPr txBox="1"/>
          <p:nvPr/>
        </p:nvSpPr>
        <p:spPr>
          <a:xfrm>
            <a:off x="6600497" y="1912882"/>
            <a:ext cx="697627" cy="707886"/>
          </a:xfrm>
          <a:prstGeom prst="rect">
            <a:avLst/>
          </a:prstGeom>
          <a:noFill/>
        </p:spPr>
        <p:txBody>
          <a:bodyPr wrap="none" rtlCol="0">
            <a:spAutoFit/>
          </a:bodyPr>
          <a:lstStyle/>
          <a:p>
            <a:r>
              <a:rPr lang="en-US" sz="4000" dirty="0"/>
              <a:t>😟</a:t>
            </a:r>
          </a:p>
        </p:txBody>
      </p:sp>
      <p:sp>
        <p:nvSpPr>
          <p:cNvPr id="10" name="TextBox 9">
            <a:extLst>
              <a:ext uri="{FF2B5EF4-FFF2-40B4-BE49-F238E27FC236}">
                <a16:creationId xmlns:a16="http://schemas.microsoft.com/office/drawing/2014/main" id="{C2BA38AB-42B6-9D44-9EEA-BB748587E0F4}"/>
              </a:ext>
            </a:extLst>
          </p:cNvPr>
          <p:cNvSpPr txBox="1"/>
          <p:nvPr/>
        </p:nvSpPr>
        <p:spPr>
          <a:xfrm>
            <a:off x="2543503" y="5471013"/>
            <a:ext cx="7641020" cy="1200329"/>
          </a:xfrm>
          <a:prstGeom prst="rect">
            <a:avLst/>
          </a:prstGeom>
          <a:noFill/>
        </p:spPr>
        <p:txBody>
          <a:bodyPr wrap="square" rtlCol="0">
            <a:spAutoFit/>
          </a:bodyPr>
          <a:lstStyle/>
          <a:p>
            <a:r>
              <a:rPr lang="en-US" dirty="0"/>
              <a:t>Sometimes, other callers may call CENTRAL to report the same incident, even though the incident is already logged. In this case, Kim will reassure them that the incident is already being followed up, and she will link the caller’s details to the incident ID.</a:t>
            </a:r>
          </a:p>
        </p:txBody>
      </p:sp>
    </p:spTree>
    <p:extLst>
      <p:ext uri="{BB962C8B-B14F-4D97-AF65-F5344CB8AC3E}">
        <p14:creationId xmlns:p14="http://schemas.microsoft.com/office/powerpoint/2010/main" val="2229429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able&#10;&#10;Description automatically generated">
            <a:extLst>
              <a:ext uri="{FF2B5EF4-FFF2-40B4-BE49-F238E27FC236}">
                <a16:creationId xmlns:a16="http://schemas.microsoft.com/office/drawing/2014/main" id="{6C518508-91FE-774A-93A7-4AFC5344EE50}"/>
              </a:ext>
            </a:extLst>
          </p:cNvPr>
          <p:cNvPicPr>
            <a:picLocks noChangeAspect="1"/>
          </p:cNvPicPr>
          <p:nvPr/>
        </p:nvPicPr>
        <p:blipFill>
          <a:blip r:embed="rId2"/>
          <a:stretch>
            <a:fillRect/>
          </a:stretch>
        </p:blipFill>
        <p:spPr>
          <a:xfrm>
            <a:off x="2754439" y="115614"/>
            <a:ext cx="6799464" cy="5854262"/>
          </a:xfrm>
          <a:prstGeom prst="rect">
            <a:avLst/>
          </a:prstGeom>
        </p:spPr>
      </p:pic>
      <p:pic>
        <p:nvPicPr>
          <p:cNvPr id="18" name="Picture 17" descr="A close up of a device&#10;&#10;Description automatically generated">
            <a:extLst>
              <a:ext uri="{FF2B5EF4-FFF2-40B4-BE49-F238E27FC236}">
                <a16:creationId xmlns:a16="http://schemas.microsoft.com/office/drawing/2014/main" id="{0E1DBFF3-5F02-F444-AB3B-4E2E1F4645A0}"/>
              </a:ext>
            </a:extLst>
          </p:cNvPr>
          <p:cNvPicPr>
            <a:picLocks noChangeAspect="1"/>
          </p:cNvPicPr>
          <p:nvPr/>
        </p:nvPicPr>
        <p:blipFill>
          <a:blip r:embed="rId3"/>
          <a:stretch>
            <a:fillRect/>
          </a:stretch>
        </p:blipFill>
        <p:spPr>
          <a:xfrm>
            <a:off x="3865339" y="336331"/>
            <a:ext cx="4485734" cy="354141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C822E52-846C-9443-AC3B-FA7E6AD53EBA}"/>
              </a:ext>
            </a:extLst>
          </p:cNvPr>
          <p:cNvPicPr>
            <a:picLocks noChangeAspect="1"/>
          </p:cNvPicPr>
          <p:nvPr/>
        </p:nvPicPr>
        <p:blipFill>
          <a:blip r:embed="rId4"/>
          <a:stretch>
            <a:fillRect/>
          </a:stretch>
        </p:blipFill>
        <p:spPr>
          <a:xfrm>
            <a:off x="3410400" y="1975945"/>
            <a:ext cx="2580496" cy="1901803"/>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E38E43E0-FBBF-5747-A5D2-59E0CA492457}"/>
                  </a:ext>
                </a:extLst>
              </p14:cNvPr>
              <p14:cNvContentPartPr/>
              <p14:nvPr/>
            </p14:nvContentPartPr>
            <p14:xfrm>
              <a:off x="5421688" y="2369007"/>
              <a:ext cx="239040" cy="226800"/>
            </p14:xfrm>
          </p:contentPart>
        </mc:Choice>
        <mc:Fallback xmlns="">
          <p:pic>
            <p:nvPicPr>
              <p:cNvPr id="16" name="Ink 15">
                <a:extLst>
                  <a:ext uri="{FF2B5EF4-FFF2-40B4-BE49-F238E27FC236}">
                    <a16:creationId xmlns:a16="http://schemas.microsoft.com/office/drawing/2014/main" id="{E38E43E0-FBBF-5747-A5D2-59E0CA492457}"/>
                  </a:ext>
                </a:extLst>
              </p:cNvPr>
              <p:cNvPicPr/>
              <p:nvPr/>
            </p:nvPicPr>
            <p:blipFill>
              <a:blip r:embed="rId6"/>
              <a:stretch>
                <a:fillRect/>
              </a:stretch>
            </p:blipFill>
            <p:spPr>
              <a:xfrm>
                <a:off x="5406208" y="2353887"/>
                <a:ext cx="269280" cy="257040"/>
              </a:xfrm>
              <a:prstGeom prst="rect">
                <a:avLst/>
              </a:prstGeom>
            </p:spPr>
          </p:pic>
        </mc:Fallback>
      </mc:AlternateContent>
      <p:sp>
        <p:nvSpPr>
          <p:cNvPr id="19" name="TextBox 18">
            <a:extLst>
              <a:ext uri="{FF2B5EF4-FFF2-40B4-BE49-F238E27FC236}">
                <a16:creationId xmlns:a16="http://schemas.microsoft.com/office/drawing/2014/main" id="{8E542885-BAB0-8B48-87BD-9575645F927F}"/>
              </a:ext>
            </a:extLst>
          </p:cNvPr>
          <p:cNvSpPr txBox="1"/>
          <p:nvPr/>
        </p:nvSpPr>
        <p:spPr>
          <a:xfrm>
            <a:off x="2459422" y="5969876"/>
            <a:ext cx="7704082" cy="923330"/>
          </a:xfrm>
          <a:prstGeom prst="rect">
            <a:avLst/>
          </a:prstGeom>
          <a:noFill/>
        </p:spPr>
        <p:txBody>
          <a:bodyPr wrap="square" rtlCol="0">
            <a:spAutoFit/>
          </a:bodyPr>
          <a:lstStyle/>
          <a:p>
            <a:r>
              <a:rPr lang="en-US" dirty="0"/>
              <a:t>Kim can track the incident’s status on the map and in the active incidents log. On the map, she can view the real-time location of the CMU, and hover over the icon to view brief details of that CMU.</a:t>
            </a:r>
          </a:p>
        </p:txBody>
      </p:sp>
      <p:pic>
        <p:nvPicPr>
          <p:cNvPr id="21" name="Picture 20" descr="A screenshot of a cell phone&#10;&#10;Description automatically generated">
            <a:extLst>
              <a:ext uri="{FF2B5EF4-FFF2-40B4-BE49-F238E27FC236}">
                <a16:creationId xmlns:a16="http://schemas.microsoft.com/office/drawing/2014/main" id="{F4A18B99-2AD1-8A44-BFA0-6FEB23B3726F}"/>
              </a:ext>
            </a:extLst>
          </p:cNvPr>
          <p:cNvPicPr>
            <a:picLocks noChangeAspect="1"/>
          </p:cNvPicPr>
          <p:nvPr/>
        </p:nvPicPr>
        <p:blipFill>
          <a:blip r:embed="rId7"/>
          <a:stretch>
            <a:fillRect/>
          </a:stretch>
        </p:blipFill>
        <p:spPr>
          <a:xfrm>
            <a:off x="5642903" y="375912"/>
            <a:ext cx="930606" cy="400876"/>
          </a:xfrm>
          <a:prstGeom prst="rect">
            <a:avLst/>
          </a:prstGeom>
        </p:spPr>
      </p:pic>
    </p:spTree>
    <p:extLst>
      <p:ext uri="{BB962C8B-B14F-4D97-AF65-F5344CB8AC3E}">
        <p14:creationId xmlns:p14="http://schemas.microsoft.com/office/powerpoint/2010/main" val="655761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board&#10;&#10;Description automatically generated">
            <a:extLst>
              <a:ext uri="{FF2B5EF4-FFF2-40B4-BE49-F238E27FC236}">
                <a16:creationId xmlns:a16="http://schemas.microsoft.com/office/drawing/2014/main" id="{2009E329-F59F-1A4F-A33D-8E76200F59A0}"/>
              </a:ext>
            </a:extLst>
          </p:cNvPr>
          <p:cNvPicPr>
            <a:picLocks noChangeAspect="1"/>
          </p:cNvPicPr>
          <p:nvPr/>
        </p:nvPicPr>
        <p:blipFill>
          <a:blip r:embed="rId2"/>
          <a:stretch>
            <a:fillRect/>
          </a:stretch>
        </p:blipFill>
        <p:spPr>
          <a:xfrm>
            <a:off x="2793174" y="199697"/>
            <a:ext cx="6708178" cy="500245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B7B510D-A8C3-8C47-8FDE-D072F9F118B4}"/>
              </a:ext>
            </a:extLst>
          </p:cNvPr>
          <p:cNvPicPr>
            <a:picLocks noChangeAspect="1"/>
          </p:cNvPicPr>
          <p:nvPr/>
        </p:nvPicPr>
        <p:blipFill>
          <a:blip r:embed="rId3"/>
          <a:stretch>
            <a:fillRect/>
          </a:stretch>
        </p:blipFill>
        <p:spPr>
          <a:xfrm rot="21112182">
            <a:off x="3516144" y="615882"/>
            <a:ext cx="6012556" cy="1786526"/>
          </a:xfrm>
          <a:prstGeom prst="rect">
            <a:avLst/>
          </a:prstGeom>
        </p:spPr>
      </p:pic>
      <p:sp>
        <p:nvSpPr>
          <p:cNvPr id="8" name="TextBox 7">
            <a:extLst>
              <a:ext uri="{FF2B5EF4-FFF2-40B4-BE49-F238E27FC236}">
                <a16:creationId xmlns:a16="http://schemas.microsoft.com/office/drawing/2014/main" id="{BE188714-D09E-5F42-B0ED-86393C1C790A}"/>
              </a:ext>
            </a:extLst>
          </p:cNvPr>
          <p:cNvSpPr txBox="1"/>
          <p:nvPr/>
        </p:nvSpPr>
        <p:spPr>
          <a:xfrm rot="21084078">
            <a:off x="7327507" y="759726"/>
            <a:ext cx="720414" cy="184666"/>
          </a:xfrm>
          <a:prstGeom prst="rect">
            <a:avLst/>
          </a:prstGeom>
          <a:noFill/>
        </p:spPr>
        <p:txBody>
          <a:bodyPr wrap="square" rtlCol="0">
            <a:spAutoFit/>
          </a:bodyPr>
          <a:lstStyle/>
          <a:p>
            <a:r>
              <a:rPr lang="en-US" sz="600" dirty="0">
                <a:highlight>
                  <a:srgbClr val="FFFF00"/>
                </a:highlight>
                <a:latin typeface="Comic Sans MS" panose="030F0902030302020204" pitchFamily="66" charset="0"/>
              </a:rPr>
              <a:t>FAILED</a:t>
            </a:r>
          </a:p>
        </p:txBody>
      </p:sp>
      <p:sp>
        <p:nvSpPr>
          <p:cNvPr id="9" name="Explosion 1 8">
            <a:extLst>
              <a:ext uri="{FF2B5EF4-FFF2-40B4-BE49-F238E27FC236}">
                <a16:creationId xmlns:a16="http://schemas.microsoft.com/office/drawing/2014/main" id="{6DC57506-E244-634E-B8BE-81243263155A}"/>
              </a:ext>
            </a:extLst>
          </p:cNvPr>
          <p:cNvSpPr/>
          <p:nvPr/>
        </p:nvSpPr>
        <p:spPr>
          <a:xfrm rot="20833856">
            <a:off x="6517740" y="133338"/>
            <a:ext cx="2117617" cy="1342339"/>
          </a:xfrm>
          <a:prstGeom prst="irregularSeal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B5ECAA-0363-8546-BE2E-A5BD056A7520}"/>
              </a:ext>
            </a:extLst>
          </p:cNvPr>
          <p:cNvSpPr txBox="1"/>
          <p:nvPr/>
        </p:nvSpPr>
        <p:spPr>
          <a:xfrm>
            <a:off x="2793174" y="5276193"/>
            <a:ext cx="6589987" cy="1477328"/>
          </a:xfrm>
          <a:prstGeom prst="rect">
            <a:avLst/>
          </a:prstGeom>
          <a:noFill/>
        </p:spPr>
        <p:txBody>
          <a:bodyPr wrap="square" rtlCol="0">
            <a:spAutoFit/>
          </a:bodyPr>
          <a:lstStyle/>
          <a:p>
            <a:r>
              <a:rPr lang="en-US" dirty="0"/>
              <a:t>In some cases, CMUs cannot solve an incident successfully. If this happens, a notification will appear at the top of the dashboard (same as previous) – except it will flash red to alert the operator. It will also not disappear from the dashboard until the operator has done something about it.</a:t>
            </a:r>
          </a:p>
        </p:txBody>
      </p:sp>
    </p:spTree>
    <p:extLst>
      <p:ext uri="{BB962C8B-B14F-4D97-AF65-F5344CB8AC3E}">
        <p14:creationId xmlns:p14="http://schemas.microsoft.com/office/powerpoint/2010/main" val="2848822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B53441D0-9E35-B746-85E0-B11D9CC8ABB0}"/>
              </a:ext>
            </a:extLst>
          </p:cNvPr>
          <p:cNvPicPr>
            <a:picLocks noChangeAspect="1"/>
          </p:cNvPicPr>
          <p:nvPr/>
        </p:nvPicPr>
        <p:blipFill>
          <a:blip r:embed="rId2"/>
          <a:stretch>
            <a:fillRect/>
          </a:stretch>
        </p:blipFill>
        <p:spPr>
          <a:xfrm>
            <a:off x="2754439" y="304799"/>
            <a:ext cx="6738198" cy="52776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128423B-DAD6-FC43-B8FD-227983EDE585}"/>
              </a:ext>
            </a:extLst>
          </p:cNvPr>
          <p:cNvPicPr>
            <a:picLocks noChangeAspect="1"/>
          </p:cNvPicPr>
          <p:nvPr/>
        </p:nvPicPr>
        <p:blipFill rotWithShape="1">
          <a:blip r:embed="rId3"/>
          <a:srcRect b="37450"/>
          <a:stretch/>
        </p:blipFill>
        <p:spPr>
          <a:xfrm>
            <a:off x="4748869" y="661264"/>
            <a:ext cx="2492757" cy="2455973"/>
          </a:xfrm>
          <a:prstGeom prst="rect">
            <a:avLst/>
          </a:prstGeom>
        </p:spPr>
      </p:pic>
      <p:sp>
        <p:nvSpPr>
          <p:cNvPr id="8" name="TextBox 7">
            <a:extLst>
              <a:ext uri="{FF2B5EF4-FFF2-40B4-BE49-F238E27FC236}">
                <a16:creationId xmlns:a16="http://schemas.microsoft.com/office/drawing/2014/main" id="{68BDD3A4-9F5D-7540-8051-495B8DFE533E}"/>
              </a:ext>
            </a:extLst>
          </p:cNvPr>
          <p:cNvSpPr txBox="1"/>
          <p:nvPr/>
        </p:nvSpPr>
        <p:spPr>
          <a:xfrm>
            <a:off x="5381296" y="1175573"/>
            <a:ext cx="627181" cy="200055"/>
          </a:xfrm>
          <a:prstGeom prst="rect">
            <a:avLst/>
          </a:prstGeom>
          <a:noFill/>
        </p:spPr>
        <p:txBody>
          <a:bodyPr wrap="square" rtlCol="0">
            <a:spAutoFit/>
          </a:bodyPr>
          <a:lstStyle/>
          <a:p>
            <a:r>
              <a:rPr lang="en-US" sz="700" dirty="0">
                <a:solidFill>
                  <a:schemeClr val="bg1"/>
                </a:solidFill>
                <a:highlight>
                  <a:srgbClr val="FF0000"/>
                </a:highlight>
                <a:latin typeface="Comic Sans MS" panose="030F0902030302020204" pitchFamily="66" charset="0"/>
              </a:rPr>
              <a:t>FAILED</a:t>
            </a:r>
          </a:p>
        </p:txBody>
      </p:sp>
      <p:sp>
        <p:nvSpPr>
          <p:cNvPr id="9" name="TextBox 8">
            <a:extLst>
              <a:ext uri="{FF2B5EF4-FFF2-40B4-BE49-F238E27FC236}">
                <a16:creationId xmlns:a16="http://schemas.microsoft.com/office/drawing/2014/main" id="{C16E69FD-16F8-AF41-A16E-C759E41FB585}"/>
              </a:ext>
            </a:extLst>
          </p:cNvPr>
          <p:cNvSpPr txBox="1"/>
          <p:nvPr/>
        </p:nvSpPr>
        <p:spPr>
          <a:xfrm>
            <a:off x="5390495" y="1661996"/>
            <a:ext cx="928121" cy="200055"/>
          </a:xfrm>
          <a:prstGeom prst="rect">
            <a:avLst/>
          </a:prstGeom>
          <a:noFill/>
        </p:spPr>
        <p:txBody>
          <a:bodyPr wrap="square" rtlCol="0">
            <a:spAutoFit/>
          </a:bodyPr>
          <a:lstStyle/>
          <a:p>
            <a:r>
              <a:rPr lang="en-US" sz="700" dirty="0">
                <a:highlight>
                  <a:srgbClr val="00FF00"/>
                </a:highlight>
                <a:latin typeface="Comic Sans MS" panose="030F0902030302020204" pitchFamily="66" charset="0"/>
              </a:rPr>
              <a:t>Acknowledged</a:t>
            </a:r>
          </a:p>
        </p:txBody>
      </p:sp>
      <p:sp>
        <p:nvSpPr>
          <p:cNvPr id="10" name="TextBox 9">
            <a:extLst>
              <a:ext uri="{FF2B5EF4-FFF2-40B4-BE49-F238E27FC236}">
                <a16:creationId xmlns:a16="http://schemas.microsoft.com/office/drawing/2014/main" id="{7849AA57-838F-934F-8130-B47922BE3EFF}"/>
              </a:ext>
            </a:extLst>
          </p:cNvPr>
          <p:cNvSpPr txBox="1"/>
          <p:nvPr/>
        </p:nvSpPr>
        <p:spPr>
          <a:xfrm>
            <a:off x="4801291" y="1311195"/>
            <a:ext cx="588845" cy="477054"/>
          </a:xfrm>
          <a:prstGeom prst="rect">
            <a:avLst/>
          </a:prstGeom>
          <a:noFill/>
        </p:spPr>
        <p:txBody>
          <a:bodyPr wrap="square" rtlCol="0">
            <a:spAutoFit/>
          </a:bodyPr>
          <a:lstStyle/>
          <a:p>
            <a:r>
              <a:rPr lang="en-US" sz="700" dirty="0">
                <a:highlight>
                  <a:srgbClr val="FFFF00"/>
                </a:highlight>
                <a:latin typeface="Comic Sans MS" panose="030F0902030302020204" pitchFamily="66" charset="0"/>
              </a:rPr>
              <a:t>Critical</a:t>
            </a:r>
          </a:p>
          <a:p>
            <a:endParaRPr lang="en-US" dirty="0">
              <a:highlight>
                <a:srgbClr val="FFFF00"/>
              </a:highlight>
            </a:endParaRPr>
          </a:p>
        </p:txBody>
      </p:sp>
      <p:sp>
        <p:nvSpPr>
          <p:cNvPr id="11" name="TextBox 10">
            <a:extLst>
              <a:ext uri="{FF2B5EF4-FFF2-40B4-BE49-F238E27FC236}">
                <a16:creationId xmlns:a16="http://schemas.microsoft.com/office/drawing/2014/main" id="{8C0D9938-9ABD-7145-95D6-6066D9AC6B07}"/>
              </a:ext>
            </a:extLst>
          </p:cNvPr>
          <p:cNvSpPr txBox="1"/>
          <p:nvPr/>
        </p:nvSpPr>
        <p:spPr>
          <a:xfrm>
            <a:off x="4801291" y="1810605"/>
            <a:ext cx="508338" cy="477054"/>
          </a:xfrm>
          <a:prstGeom prst="rect">
            <a:avLst/>
          </a:prstGeom>
          <a:noFill/>
        </p:spPr>
        <p:txBody>
          <a:bodyPr wrap="square" rtlCol="0">
            <a:spAutoFit/>
          </a:bodyPr>
          <a:lstStyle/>
          <a:p>
            <a:r>
              <a:rPr lang="en-US" sz="700" dirty="0">
                <a:highlight>
                  <a:srgbClr val="FFFF00"/>
                </a:highlight>
                <a:latin typeface="Comic Sans MS" panose="030F0902030302020204" pitchFamily="66" charset="0"/>
              </a:rPr>
              <a:t>Minor</a:t>
            </a:r>
          </a:p>
          <a:p>
            <a:endParaRPr lang="en-US" dirty="0"/>
          </a:p>
        </p:txBody>
      </p:sp>
      <p:sp>
        <p:nvSpPr>
          <p:cNvPr id="15" name="Rectangle 14">
            <a:extLst>
              <a:ext uri="{FF2B5EF4-FFF2-40B4-BE49-F238E27FC236}">
                <a16:creationId xmlns:a16="http://schemas.microsoft.com/office/drawing/2014/main" id="{F39EE2DF-8A80-7A4F-BDBA-96FE9AAD4E6C}"/>
              </a:ext>
            </a:extLst>
          </p:cNvPr>
          <p:cNvSpPr/>
          <p:nvPr/>
        </p:nvSpPr>
        <p:spPr>
          <a:xfrm>
            <a:off x="4789122" y="2319394"/>
            <a:ext cx="508338" cy="200055"/>
          </a:xfrm>
          <a:prstGeom prst="rect">
            <a:avLst/>
          </a:prstGeom>
        </p:spPr>
        <p:txBody>
          <a:bodyPr wrap="square">
            <a:spAutoFit/>
          </a:bodyPr>
          <a:lstStyle/>
          <a:p>
            <a:r>
              <a:rPr lang="en-US" sz="700" dirty="0">
                <a:highlight>
                  <a:srgbClr val="FFFF00"/>
                </a:highlight>
                <a:latin typeface="Comic Sans MS" panose="030F0902030302020204" pitchFamily="66" charset="0"/>
              </a:rPr>
              <a:t>Minor</a:t>
            </a:r>
            <a:endParaRPr lang="en-US" sz="700" dirty="0"/>
          </a:p>
        </p:txBody>
      </p:sp>
      <p:sp>
        <p:nvSpPr>
          <p:cNvPr id="16" name="TextBox 15">
            <a:extLst>
              <a:ext uri="{FF2B5EF4-FFF2-40B4-BE49-F238E27FC236}">
                <a16:creationId xmlns:a16="http://schemas.microsoft.com/office/drawing/2014/main" id="{DEE94930-CF81-1D44-BFD4-20200A321B47}"/>
              </a:ext>
            </a:extLst>
          </p:cNvPr>
          <p:cNvSpPr txBox="1"/>
          <p:nvPr/>
        </p:nvSpPr>
        <p:spPr>
          <a:xfrm>
            <a:off x="4748869" y="2819239"/>
            <a:ext cx="588845" cy="477054"/>
          </a:xfrm>
          <a:prstGeom prst="rect">
            <a:avLst/>
          </a:prstGeom>
          <a:noFill/>
        </p:spPr>
        <p:txBody>
          <a:bodyPr wrap="square" rtlCol="0">
            <a:spAutoFit/>
          </a:bodyPr>
          <a:lstStyle/>
          <a:p>
            <a:r>
              <a:rPr lang="en-US" sz="700" dirty="0">
                <a:highlight>
                  <a:srgbClr val="FFFF00"/>
                </a:highlight>
                <a:latin typeface="Comic Sans MS" panose="030F0902030302020204" pitchFamily="66" charset="0"/>
              </a:rPr>
              <a:t>Critical</a:t>
            </a:r>
          </a:p>
          <a:p>
            <a:endParaRPr lang="en-US" dirty="0"/>
          </a:p>
        </p:txBody>
      </p:sp>
      <p:sp>
        <p:nvSpPr>
          <p:cNvPr id="17" name="Rectangle 16">
            <a:extLst>
              <a:ext uri="{FF2B5EF4-FFF2-40B4-BE49-F238E27FC236}">
                <a16:creationId xmlns:a16="http://schemas.microsoft.com/office/drawing/2014/main" id="{1375A690-A5DA-A64F-ACAF-7DB1B5A6141E}"/>
              </a:ext>
            </a:extLst>
          </p:cNvPr>
          <p:cNvSpPr/>
          <p:nvPr/>
        </p:nvSpPr>
        <p:spPr>
          <a:xfrm>
            <a:off x="5388458" y="2143491"/>
            <a:ext cx="669351" cy="292388"/>
          </a:xfrm>
          <a:prstGeom prst="rect">
            <a:avLst/>
          </a:prstGeom>
        </p:spPr>
        <p:txBody>
          <a:bodyPr wrap="square">
            <a:spAutoFit/>
          </a:bodyPr>
          <a:lstStyle/>
          <a:p>
            <a:r>
              <a:rPr lang="en-US" sz="700" dirty="0">
                <a:highlight>
                  <a:srgbClr val="00FF00"/>
                </a:highlight>
                <a:latin typeface="Comic Sans MS" panose="030F0902030302020204" pitchFamily="66" charset="0"/>
              </a:rPr>
              <a:t>Actioned</a:t>
            </a:r>
          </a:p>
          <a:p>
            <a:endParaRPr lang="en-US" sz="600" dirty="0"/>
          </a:p>
        </p:txBody>
      </p:sp>
      <p:sp>
        <p:nvSpPr>
          <p:cNvPr id="18" name="TextBox 17">
            <a:extLst>
              <a:ext uri="{FF2B5EF4-FFF2-40B4-BE49-F238E27FC236}">
                <a16:creationId xmlns:a16="http://schemas.microsoft.com/office/drawing/2014/main" id="{FB6AD935-B316-BC43-98AF-14D6B794F247}"/>
              </a:ext>
            </a:extLst>
          </p:cNvPr>
          <p:cNvSpPr txBox="1"/>
          <p:nvPr/>
        </p:nvSpPr>
        <p:spPr>
          <a:xfrm>
            <a:off x="5388458" y="2669310"/>
            <a:ext cx="669351" cy="477054"/>
          </a:xfrm>
          <a:prstGeom prst="rect">
            <a:avLst/>
          </a:prstGeom>
          <a:noFill/>
        </p:spPr>
        <p:txBody>
          <a:bodyPr wrap="square" rtlCol="0">
            <a:spAutoFit/>
          </a:bodyPr>
          <a:lstStyle/>
          <a:p>
            <a:r>
              <a:rPr lang="en-US" sz="700" dirty="0">
                <a:highlight>
                  <a:srgbClr val="00FF00"/>
                </a:highlight>
                <a:latin typeface="Comic Sans MS" panose="030F0902030302020204" pitchFamily="66" charset="0"/>
              </a:rPr>
              <a:t>Actioned</a:t>
            </a:r>
          </a:p>
          <a:p>
            <a:endParaRPr lang="en-US" dirty="0"/>
          </a:p>
        </p:txBody>
      </p:sp>
      <p:sp>
        <p:nvSpPr>
          <p:cNvPr id="20" name="TextBox 19">
            <a:extLst>
              <a:ext uri="{FF2B5EF4-FFF2-40B4-BE49-F238E27FC236}">
                <a16:creationId xmlns:a16="http://schemas.microsoft.com/office/drawing/2014/main" id="{C93AFF0B-7C36-EB41-8597-A8CDB9C758F3}"/>
              </a:ext>
            </a:extLst>
          </p:cNvPr>
          <p:cNvSpPr txBox="1"/>
          <p:nvPr/>
        </p:nvSpPr>
        <p:spPr>
          <a:xfrm>
            <a:off x="2754439" y="5748327"/>
            <a:ext cx="6738198" cy="923330"/>
          </a:xfrm>
          <a:prstGeom prst="rect">
            <a:avLst/>
          </a:prstGeom>
          <a:noFill/>
        </p:spPr>
        <p:txBody>
          <a:bodyPr wrap="square" rtlCol="0">
            <a:spAutoFit/>
          </a:bodyPr>
          <a:lstStyle/>
          <a:p>
            <a:r>
              <a:rPr lang="en-US" dirty="0"/>
              <a:t>In this situation, Kim will have to check the incidents log to see what type of incident it is. If it is a ”critical” incident, she will need to assign a new CMU to that incident immediately.</a:t>
            </a:r>
          </a:p>
        </p:txBody>
      </p:sp>
    </p:spTree>
    <p:extLst>
      <p:ext uri="{BB962C8B-B14F-4D97-AF65-F5344CB8AC3E}">
        <p14:creationId xmlns:p14="http://schemas.microsoft.com/office/powerpoint/2010/main" val="3471352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5CEE98-CFF1-8C48-BCAA-ECBC42C40FB4}"/>
              </a:ext>
            </a:extLst>
          </p:cNvPr>
          <p:cNvSpPr/>
          <p:nvPr/>
        </p:nvSpPr>
        <p:spPr>
          <a:xfrm>
            <a:off x="2764221" y="462455"/>
            <a:ext cx="6768662" cy="4876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a:extLst>
              <a:ext uri="{FF2B5EF4-FFF2-40B4-BE49-F238E27FC236}">
                <a16:creationId xmlns:a16="http://schemas.microsoft.com/office/drawing/2014/main" id="{720991B2-1191-9F49-B388-640F5B771945}"/>
              </a:ext>
            </a:extLst>
          </p:cNvPr>
          <p:cNvSpPr/>
          <p:nvPr/>
        </p:nvSpPr>
        <p:spPr>
          <a:xfrm>
            <a:off x="4120055" y="684673"/>
            <a:ext cx="4205420" cy="1124607"/>
          </a:xfrm>
          <a:prstGeom prst="wedgeRoundRectCallout">
            <a:avLst>
              <a:gd name="adj1" fmla="val -51684"/>
              <a:gd name="adj2" fmla="val 6436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F59655B3-DE6C-9B40-89F3-E4BD75D66DB8}"/>
              </a:ext>
            </a:extLst>
          </p:cNvPr>
          <p:cNvPicPr>
            <a:picLocks noChangeAspect="1"/>
          </p:cNvPicPr>
          <p:nvPr/>
        </p:nvPicPr>
        <p:blipFill rotWithShape="1">
          <a:blip r:embed="rId2"/>
          <a:srcRect b="35330"/>
          <a:stretch/>
        </p:blipFill>
        <p:spPr>
          <a:xfrm>
            <a:off x="4087494" y="2094584"/>
            <a:ext cx="4237981" cy="1580100"/>
          </a:xfrm>
          <a:prstGeom prst="rect">
            <a:avLst/>
          </a:prstGeom>
        </p:spPr>
      </p:pic>
      <p:sp>
        <p:nvSpPr>
          <p:cNvPr id="9" name="Right Arrow 8">
            <a:extLst>
              <a:ext uri="{FF2B5EF4-FFF2-40B4-BE49-F238E27FC236}">
                <a16:creationId xmlns:a16="http://schemas.microsoft.com/office/drawing/2014/main" id="{7B5FF97C-676F-EC42-B00E-B97D90E94DC8}"/>
              </a:ext>
            </a:extLst>
          </p:cNvPr>
          <p:cNvSpPr/>
          <p:nvPr/>
        </p:nvSpPr>
        <p:spPr>
          <a:xfrm rot="18843023">
            <a:off x="7022447" y="3409321"/>
            <a:ext cx="189186" cy="136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C43E20F7-8E65-BE47-83B6-CA726FBAA3E0}"/>
                  </a:ext>
                </a:extLst>
              </p14:cNvPr>
              <p14:cNvContentPartPr/>
              <p14:nvPr/>
            </p14:nvContentPartPr>
            <p14:xfrm>
              <a:off x="7199612" y="3085252"/>
              <a:ext cx="761359" cy="295111"/>
            </p14:xfrm>
          </p:contentPart>
        </mc:Choice>
        <mc:Fallback xmlns="">
          <p:pic>
            <p:nvPicPr>
              <p:cNvPr id="11" name="Ink 10">
                <a:extLst>
                  <a:ext uri="{FF2B5EF4-FFF2-40B4-BE49-F238E27FC236}">
                    <a16:creationId xmlns:a16="http://schemas.microsoft.com/office/drawing/2014/main" id="{C43E20F7-8E65-BE47-83B6-CA726FBAA3E0}"/>
                  </a:ext>
                </a:extLst>
              </p:cNvPr>
              <p:cNvPicPr/>
              <p:nvPr/>
            </p:nvPicPr>
            <p:blipFill>
              <a:blip r:embed="rId4"/>
              <a:stretch>
                <a:fillRect/>
              </a:stretch>
            </p:blipFill>
            <p:spPr>
              <a:xfrm>
                <a:off x="7190612" y="3076615"/>
                <a:ext cx="778998" cy="312746"/>
              </a:xfrm>
              <a:prstGeom prst="rect">
                <a:avLst/>
              </a:prstGeom>
            </p:spPr>
          </p:pic>
        </mc:Fallback>
      </mc:AlternateContent>
      <p:sp>
        <p:nvSpPr>
          <p:cNvPr id="14" name="TextBox 13">
            <a:extLst>
              <a:ext uri="{FF2B5EF4-FFF2-40B4-BE49-F238E27FC236}">
                <a16:creationId xmlns:a16="http://schemas.microsoft.com/office/drawing/2014/main" id="{8B6DF9EA-E78A-3A4D-A554-BD8DB0398C12}"/>
              </a:ext>
            </a:extLst>
          </p:cNvPr>
          <p:cNvSpPr txBox="1"/>
          <p:nvPr/>
        </p:nvSpPr>
        <p:spPr>
          <a:xfrm>
            <a:off x="4262070" y="854562"/>
            <a:ext cx="3888827" cy="784830"/>
          </a:xfrm>
          <a:prstGeom prst="rect">
            <a:avLst/>
          </a:prstGeom>
          <a:noFill/>
        </p:spPr>
        <p:txBody>
          <a:bodyPr wrap="square" rtlCol="0">
            <a:spAutoFit/>
          </a:bodyPr>
          <a:lstStyle/>
          <a:p>
            <a:r>
              <a:rPr lang="en-US" sz="1500" dirty="0"/>
              <a:t>Hi Kim,</a:t>
            </a:r>
          </a:p>
          <a:p>
            <a:endParaRPr lang="en-US" sz="1500" dirty="0"/>
          </a:p>
          <a:p>
            <a:r>
              <a:rPr lang="en-US" sz="1500" dirty="0"/>
              <a:t>I need some more information about…</a:t>
            </a:r>
          </a:p>
        </p:txBody>
      </p:sp>
      <p:sp>
        <p:nvSpPr>
          <p:cNvPr id="16" name="TextBox 15">
            <a:extLst>
              <a:ext uri="{FF2B5EF4-FFF2-40B4-BE49-F238E27FC236}">
                <a16:creationId xmlns:a16="http://schemas.microsoft.com/office/drawing/2014/main" id="{54FF7BAA-62E1-1043-9EB7-1A33213FB5FD}"/>
              </a:ext>
            </a:extLst>
          </p:cNvPr>
          <p:cNvSpPr txBox="1"/>
          <p:nvPr/>
        </p:nvSpPr>
        <p:spPr>
          <a:xfrm>
            <a:off x="2611821" y="5483110"/>
            <a:ext cx="7073462" cy="1015663"/>
          </a:xfrm>
          <a:prstGeom prst="rect">
            <a:avLst/>
          </a:prstGeom>
          <a:noFill/>
        </p:spPr>
        <p:txBody>
          <a:bodyPr wrap="square" rtlCol="0">
            <a:spAutoFit/>
          </a:bodyPr>
          <a:lstStyle/>
          <a:p>
            <a:r>
              <a:rPr lang="en-US" sz="1500" dirty="0"/>
              <a:t>The CMU may also request further information from the caller about the incident. They will communicate this with the operator through texts. Kim will need to then redial the caller (any who are linked with the incident) to get further information. Kim will then communicate this information back to the CMU through text.</a:t>
            </a:r>
          </a:p>
        </p:txBody>
      </p:sp>
      <p:sp>
        <p:nvSpPr>
          <p:cNvPr id="17" name="Rounded Rectangular Callout 16">
            <a:extLst>
              <a:ext uri="{FF2B5EF4-FFF2-40B4-BE49-F238E27FC236}">
                <a16:creationId xmlns:a16="http://schemas.microsoft.com/office/drawing/2014/main" id="{518F5BFF-959C-F640-8DD1-BE727786E5F5}"/>
              </a:ext>
            </a:extLst>
          </p:cNvPr>
          <p:cNvSpPr/>
          <p:nvPr/>
        </p:nvSpPr>
        <p:spPr>
          <a:xfrm>
            <a:off x="4172607" y="3913122"/>
            <a:ext cx="4237981" cy="1124607"/>
          </a:xfrm>
          <a:prstGeom prst="wedgeRoundRectCallout">
            <a:avLst>
              <a:gd name="adj1" fmla="val 55763"/>
              <a:gd name="adj2" fmla="val 6530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4CB59BA-735E-9146-A268-541F1FB6F0B4}"/>
              </a:ext>
            </a:extLst>
          </p:cNvPr>
          <p:cNvSpPr txBox="1"/>
          <p:nvPr/>
        </p:nvSpPr>
        <p:spPr>
          <a:xfrm>
            <a:off x="4431266" y="4198426"/>
            <a:ext cx="3894209" cy="553998"/>
          </a:xfrm>
          <a:prstGeom prst="rect">
            <a:avLst/>
          </a:prstGeom>
          <a:noFill/>
        </p:spPr>
        <p:txBody>
          <a:bodyPr wrap="square" rtlCol="0">
            <a:spAutoFit/>
          </a:bodyPr>
          <a:lstStyle/>
          <a:p>
            <a:r>
              <a:rPr lang="en-US" sz="1500" dirty="0"/>
              <a:t>Here is the information I received from the caller…</a:t>
            </a:r>
          </a:p>
        </p:txBody>
      </p:sp>
    </p:spTree>
    <p:extLst>
      <p:ext uri="{BB962C8B-B14F-4D97-AF65-F5344CB8AC3E}">
        <p14:creationId xmlns:p14="http://schemas.microsoft.com/office/powerpoint/2010/main" val="181393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2025CD26-8A50-D749-A54B-9756C589EFDF}"/>
              </a:ext>
            </a:extLst>
          </p:cNvPr>
          <p:cNvPicPr>
            <a:picLocks noChangeAspect="1"/>
          </p:cNvPicPr>
          <p:nvPr/>
        </p:nvPicPr>
        <p:blipFill>
          <a:blip r:embed="rId2"/>
          <a:stretch>
            <a:fillRect/>
          </a:stretch>
        </p:blipFill>
        <p:spPr>
          <a:xfrm>
            <a:off x="2643548" y="420414"/>
            <a:ext cx="7089031" cy="482424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6C3E966-97BB-C140-B965-995B48B6540B}"/>
              </a:ext>
            </a:extLst>
          </p:cNvPr>
          <p:cNvPicPr>
            <a:picLocks noChangeAspect="1"/>
          </p:cNvPicPr>
          <p:nvPr/>
        </p:nvPicPr>
        <p:blipFill>
          <a:blip r:embed="rId3"/>
          <a:stretch>
            <a:fillRect/>
          </a:stretch>
        </p:blipFill>
        <p:spPr>
          <a:xfrm>
            <a:off x="2869187" y="2805625"/>
            <a:ext cx="1566179" cy="553700"/>
          </a:xfrm>
          <a:prstGeom prst="rect">
            <a:avLst/>
          </a:prstGeom>
        </p:spPr>
      </p:pic>
      <p:pic>
        <p:nvPicPr>
          <p:cNvPr id="13" name="Picture 12" descr="A picture containing knife&#10;&#10;Description automatically generated">
            <a:extLst>
              <a:ext uri="{FF2B5EF4-FFF2-40B4-BE49-F238E27FC236}">
                <a16:creationId xmlns:a16="http://schemas.microsoft.com/office/drawing/2014/main" id="{869E999F-023A-0845-BFA8-F01BE97D5452}"/>
              </a:ext>
            </a:extLst>
          </p:cNvPr>
          <p:cNvPicPr>
            <a:picLocks noChangeAspect="1"/>
          </p:cNvPicPr>
          <p:nvPr/>
        </p:nvPicPr>
        <p:blipFill>
          <a:blip r:embed="rId4"/>
          <a:stretch>
            <a:fillRect/>
          </a:stretch>
        </p:blipFill>
        <p:spPr>
          <a:xfrm>
            <a:off x="3996329" y="1771829"/>
            <a:ext cx="1566179" cy="511722"/>
          </a:xfrm>
          <a:prstGeom prst="rect">
            <a:avLst/>
          </a:prstGeom>
        </p:spPr>
      </p:pic>
      <p:sp>
        <p:nvSpPr>
          <p:cNvPr id="8" name="TextBox 7">
            <a:extLst>
              <a:ext uri="{FF2B5EF4-FFF2-40B4-BE49-F238E27FC236}">
                <a16:creationId xmlns:a16="http://schemas.microsoft.com/office/drawing/2014/main" id="{31177ACC-F61E-214E-8E31-1A2A9BFFBC6A}"/>
              </a:ext>
            </a:extLst>
          </p:cNvPr>
          <p:cNvSpPr txBox="1"/>
          <p:nvPr/>
        </p:nvSpPr>
        <p:spPr>
          <a:xfrm>
            <a:off x="4435366" y="2027690"/>
            <a:ext cx="750526" cy="215444"/>
          </a:xfrm>
          <a:prstGeom prst="rect">
            <a:avLst/>
          </a:prstGeom>
          <a:noFill/>
        </p:spPr>
        <p:txBody>
          <a:bodyPr wrap="none" rtlCol="0">
            <a:spAutoFit/>
          </a:bodyPr>
          <a:lstStyle/>
          <a:p>
            <a:r>
              <a:rPr lang="en-US" sz="800" dirty="0">
                <a:highlight>
                  <a:srgbClr val="FFFF00"/>
                </a:highlight>
                <a:latin typeface="Comic Sans MS" panose="030F0902030302020204" pitchFamily="66" charset="0"/>
              </a:rPr>
              <a:t>ACTIONED</a:t>
            </a:r>
          </a:p>
        </p:txBody>
      </p:sp>
      <p:pic>
        <p:nvPicPr>
          <p:cNvPr id="14" name="Picture 13" descr="A picture containing knife&#10;&#10;Description automatically generated">
            <a:extLst>
              <a:ext uri="{FF2B5EF4-FFF2-40B4-BE49-F238E27FC236}">
                <a16:creationId xmlns:a16="http://schemas.microsoft.com/office/drawing/2014/main" id="{197BE055-5323-884F-B514-90E8C964401D}"/>
              </a:ext>
            </a:extLst>
          </p:cNvPr>
          <p:cNvPicPr>
            <a:picLocks noChangeAspect="1"/>
          </p:cNvPicPr>
          <p:nvPr/>
        </p:nvPicPr>
        <p:blipFill>
          <a:blip r:embed="rId4"/>
          <a:stretch>
            <a:fillRect/>
          </a:stretch>
        </p:blipFill>
        <p:spPr>
          <a:xfrm>
            <a:off x="5185892" y="715850"/>
            <a:ext cx="1566179" cy="511722"/>
          </a:xfrm>
          <a:prstGeom prst="rect">
            <a:avLst/>
          </a:prstGeom>
        </p:spPr>
      </p:pic>
      <p:sp>
        <p:nvSpPr>
          <p:cNvPr id="16" name="Right Arrow 15">
            <a:extLst>
              <a:ext uri="{FF2B5EF4-FFF2-40B4-BE49-F238E27FC236}">
                <a16:creationId xmlns:a16="http://schemas.microsoft.com/office/drawing/2014/main" id="{954F49A9-83EE-814C-8B0E-7E70773F7DD3}"/>
              </a:ext>
            </a:extLst>
          </p:cNvPr>
          <p:cNvSpPr/>
          <p:nvPr/>
        </p:nvSpPr>
        <p:spPr>
          <a:xfrm rot="19022574" flipV="1">
            <a:off x="4119763" y="2432341"/>
            <a:ext cx="538850" cy="219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22F5AD3-A777-544C-8FB2-C5938F60CB35}"/>
              </a:ext>
            </a:extLst>
          </p:cNvPr>
          <p:cNvSpPr/>
          <p:nvPr/>
        </p:nvSpPr>
        <p:spPr>
          <a:xfrm rot="19022574" flipV="1">
            <a:off x="5180310" y="1392157"/>
            <a:ext cx="538850" cy="219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7A06CA2-0515-CE49-B3C1-4A8D09169196}"/>
              </a:ext>
            </a:extLst>
          </p:cNvPr>
          <p:cNvSpPr txBox="1"/>
          <p:nvPr/>
        </p:nvSpPr>
        <p:spPr>
          <a:xfrm>
            <a:off x="6403257" y="2832538"/>
            <a:ext cx="697627" cy="707886"/>
          </a:xfrm>
          <a:prstGeom prst="rect">
            <a:avLst/>
          </a:prstGeom>
          <a:noFill/>
        </p:spPr>
        <p:txBody>
          <a:bodyPr wrap="none" rtlCol="0">
            <a:spAutoFit/>
          </a:bodyPr>
          <a:lstStyle/>
          <a:p>
            <a:r>
              <a:rPr lang="en-US" sz="4000" dirty="0"/>
              <a:t>😃</a:t>
            </a:r>
          </a:p>
        </p:txBody>
      </p:sp>
      <p:sp>
        <p:nvSpPr>
          <p:cNvPr id="20" name="TextBox 19">
            <a:extLst>
              <a:ext uri="{FF2B5EF4-FFF2-40B4-BE49-F238E27FC236}">
                <a16:creationId xmlns:a16="http://schemas.microsoft.com/office/drawing/2014/main" id="{701F2888-E5B1-9245-B2C9-2AAB515DDA98}"/>
              </a:ext>
            </a:extLst>
          </p:cNvPr>
          <p:cNvSpPr txBox="1"/>
          <p:nvPr/>
        </p:nvSpPr>
        <p:spPr>
          <a:xfrm>
            <a:off x="7497448" y="2035564"/>
            <a:ext cx="697627" cy="984885"/>
          </a:xfrm>
          <a:prstGeom prst="rect">
            <a:avLst/>
          </a:prstGeom>
          <a:noFill/>
        </p:spPr>
        <p:txBody>
          <a:bodyPr wrap="none" rtlCol="0">
            <a:spAutoFit/>
          </a:bodyPr>
          <a:lstStyle/>
          <a:p>
            <a:r>
              <a:rPr lang="en-US" sz="4000" dirty="0"/>
              <a:t>😃</a:t>
            </a:r>
          </a:p>
          <a:p>
            <a:endParaRPr lang="en-US" dirty="0"/>
          </a:p>
        </p:txBody>
      </p:sp>
      <p:sp>
        <p:nvSpPr>
          <p:cNvPr id="21" name="TextBox 20">
            <a:extLst>
              <a:ext uri="{FF2B5EF4-FFF2-40B4-BE49-F238E27FC236}">
                <a16:creationId xmlns:a16="http://schemas.microsoft.com/office/drawing/2014/main" id="{4BB91CB8-5758-3F49-9A00-588AEB5C3816}"/>
              </a:ext>
            </a:extLst>
          </p:cNvPr>
          <p:cNvSpPr txBox="1"/>
          <p:nvPr/>
        </p:nvSpPr>
        <p:spPr>
          <a:xfrm>
            <a:off x="2280745" y="5415841"/>
            <a:ext cx="9196552" cy="784830"/>
          </a:xfrm>
          <a:prstGeom prst="rect">
            <a:avLst/>
          </a:prstGeom>
          <a:noFill/>
        </p:spPr>
        <p:txBody>
          <a:bodyPr wrap="square" rtlCol="0">
            <a:spAutoFit/>
          </a:bodyPr>
          <a:lstStyle/>
          <a:p>
            <a:r>
              <a:rPr lang="en-US" sz="1500" dirty="0"/>
              <a:t>When an incident is closed, the status will change from “ACKNOWLEDGED” to “ACTIONED” to “SOLVED”. Kim won’t have to redial the caller anymore. However, if the caller calls to check up on the situation, she can always look back at the “recent logged incidents” log to recall </a:t>
            </a:r>
            <a:r>
              <a:rPr lang="en-US" sz="1500"/>
              <a:t>the incident. </a:t>
            </a:r>
            <a:endParaRPr lang="en-US" dirty="0"/>
          </a:p>
        </p:txBody>
      </p:sp>
    </p:spTree>
    <p:extLst>
      <p:ext uri="{BB962C8B-B14F-4D97-AF65-F5344CB8AC3E}">
        <p14:creationId xmlns:p14="http://schemas.microsoft.com/office/powerpoint/2010/main" val="3530631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A025ED-2781-B442-B271-0365954723DD}"/>
              </a:ext>
            </a:extLst>
          </p:cNvPr>
          <p:cNvSpPr/>
          <p:nvPr/>
        </p:nvSpPr>
        <p:spPr>
          <a:xfrm>
            <a:off x="1707929" y="5516567"/>
            <a:ext cx="8597463" cy="923330"/>
          </a:xfrm>
          <a:prstGeom prst="rect">
            <a:avLst/>
          </a:prstGeom>
        </p:spPr>
        <p:txBody>
          <a:bodyPr wrap="square">
            <a:spAutoFit/>
          </a:bodyPr>
          <a:lstStyle/>
          <a:p>
            <a:r>
              <a:rPr lang="en-US" dirty="0"/>
              <a:t>She is taken to the dashboard of the system. This shows the incoming communication from the customer, the script for communicating, active and past incidents, and CMU information. </a:t>
            </a:r>
          </a:p>
        </p:txBody>
      </p:sp>
      <p:pic>
        <p:nvPicPr>
          <p:cNvPr id="6" name="Picture 5" descr="A picture containing table&#10;&#10;Description automatically generated">
            <a:extLst>
              <a:ext uri="{FF2B5EF4-FFF2-40B4-BE49-F238E27FC236}">
                <a16:creationId xmlns:a16="http://schemas.microsoft.com/office/drawing/2014/main" id="{72B7916A-1AB9-074B-B81C-6AAB84DD233B}"/>
              </a:ext>
            </a:extLst>
          </p:cNvPr>
          <p:cNvPicPr>
            <a:picLocks noChangeAspect="1"/>
          </p:cNvPicPr>
          <p:nvPr/>
        </p:nvPicPr>
        <p:blipFill>
          <a:blip r:embed="rId2"/>
          <a:stretch>
            <a:fillRect/>
          </a:stretch>
        </p:blipFill>
        <p:spPr>
          <a:xfrm>
            <a:off x="2680501" y="278580"/>
            <a:ext cx="6652320" cy="50844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0F0CCD8-2321-4E4F-B5CC-EE0104647FF0}"/>
              </a:ext>
            </a:extLst>
          </p:cNvPr>
          <p:cNvPicPr>
            <a:picLocks noChangeAspect="1"/>
          </p:cNvPicPr>
          <p:nvPr/>
        </p:nvPicPr>
        <p:blipFill>
          <a:blip r:embed="rId3"/>
          <a:stretch>
            <a:fillRect/>
          </a:stretch>
        </p:blipFill>
        <p:spPr>
          <a:xfrm>
            <a:off x="3289737" y="429339"/>
            <a:ext cx="5257552" cy="2608151"/>
          </a:xfrm>
          <a:prstGeom prst="rect">
            <a:avLst/>
          </a:prstGeom>
        </p:spPr>
      </p:pic>
    </p:spTree>
    <p:extLst>
      <p:ext uri="{BB962C8B-B14F-4D97-AF65-F5344CB8AC3E}">
        <p14:creationId xmlns:p14="http://schemas.microsoft.com/office/powerpoint/2010/main" val="2519201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ffiti on a wall&#10;&#10;Description automatically generated">
            <a:extLst>
              <a:ext uri="{FF2B5EF4-FFF2-40B4-BE49-F238E27FC236}">
                <a16:creationId xmlns:a16="http://schemas.microsoft.com/office/drawing/2014/main" id="{04E814F1-154E-EC48-9C6B-F29FF530A9A3}"/>
              </a:ext>
            </a:extLst>
          </p:cNvPr>
          <p:cNvPicPr>
            <a:picLocks noChangeAspect="1"/>
          </p:cNvPicPr>
          <p:nvPr/>
        </p:nvPicPr>
        <p:blipFill>
          <a:blip r:embed="rId2"/>
          <a:stretch>
            <a:fillRect/>
          </a:stretch>
        </p:blipFill>
        <p:spPr>
          <a:xfrm>
            <a:off x="2804797" y="223952"/>
            <a:ext cx="6309181" cy="446366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B01428A-F112-AF4C-A09B-06D37DFF58CA}"/>
              </a:ext>
            </a:extLst>
          </p:cNvPr>
          <p:cNvPicPr>
            <a:picLocks noChangeAspect="1"/>
          </p:cNvPicPr>
          <p:nvPr/>
        </p:nvPicPr>
        <p:blipFill>
          <a:blip r:embed="rId3"/>
          <a:stretch>
            <a:fillRect/>
          </a:stretch>
        </p:blipFill>
        <p:spPr>
          <a:xfrm>
            <a:off x="5764485" y="1148473"/>
            <a:ext cx="2468169" cy="596243"/>
          </a:xfrm>
          <a:prstGeom prst="rect">
            <a:avLst/>
          </a:prstGeom>
        </p:spPr>
      </p:pic>
      <p:pic>
        <p:nvPicPr>
          <p:cNvPr id="11" name="Picture 10" descr="A close up of a logo&#10;&#10;Description automatically generated">
            <a:extLst>
              <a:ext uri="{FF2B5EF4-FFF2-40B4-BE49-F238E27FC236}">
                <a16:creationId xmlns:a16="http://schemas.microsoft.com/office/drawing/2014/main" id="{6D0156E6-5873-8649-8ABE-B30C02485D6F}"/>
              </a:ext>
            </a:extLst>
          </p:cNvPr>
          <p:cNvPicPr>
            <a:picLocks noChangeAspect="1"/>
          </p:cNvPicPr>
          <p:nvPr/>
        </p:nvPicPr>
        <p:blipFill>
          <a:blip r:embed="rId4"/>
          <a:stretch>
            <a:fillRect/>
          </a:stretch>
        </p:blipFill>
        <p:spPr>
          <a:xfrm>
            <a:off x="5454869" y="3243722"/>
            <a:ext cx="3617068" cy="1061206"/>
          </a:xfrm>
          <a:prstGeom prst="rect">
            <a:avLst/>
          </a:prstGeom>
        </p:spPr>
      </p:pic>
      <p:sp>
        <p:nvSpPr>
          <p:cNvPr id="13" name="Rectangle 12">
            <a:extLst>
              <a:ext uri="{FF2B5EF4-FFF2-40B4-BE49-F238E27FC236}">
                <a16:creationId xmlns:a16="http://schemas.microsoft.com/office/drawing/2014/main" id="{F17FD26C-E301-4A48-8D4D-B5440F056D38}"/>
              </a:ext>
            </a:extLst>
          </p:cNvPr>
          <p:cNvSpPr/>
          <p:nvPr/>
        </p:nvSpPr>
        <p:spPr>
          <a:xfrm>
            <a:off x="2716485" y="4871573"/>
            <a:ext cx="6096000" cy="1200329"/>
          </a:xfrm>
          <a:prstGeom prst="rect">
            <a:avLst/>
          </a:prstGeom>
        </p:spPr>
        <p:txBody>
          <a:bodyPr>
            <a:spAutoFit/>
          </a:bodyPr>
          <a:lstStyle/>
          <a:p>
            <a:r>
              <a:rPr lang="en-US" dirty="0"/>
              <a:t>An incoming call arrives. Kim selects the relevant script to show. For example, since this is a new call,  she will select the “introduction” script so she knows what first to say to the caller.</a:t>
            </a:r>
          </a:p>
        </p:txBody>
      </p:sp>
      <p:sp>
        <p:nvSpPr>
          <p:cNvPr id="14" name="TextBox 13">
            <a:extLst>
              <a:ext uri="{FF2B5EF4-FFF2-40B4-BE49-F238E27FC236}">
                <a16:creationId xmlns:a16="http://schemas.microsoft.com/office/drawing/2014/main" id="{05191AE8-E882-0C43-A90E-BF104B524EF9}"/>
              </a:ext>
            </a:extLst>
          </p:cNvPr>
          <p:cNvSpPr txBox="1"/>
          <p:nvPr/>
        </p:nvSpPr>
        <p:spPr>
          <a:xfrm>
            <a:off x="5410198" y="3198167"/>
            <a:ext cx="1098378" cy="461665"/>
          </a:xfrm>
          <a:prstGeom prst="rect">
            <a:avLst/>
          </a:prstGeom>
          <a:noFill/>
        </p:spPr>
        <p:txBody>
          <a:bodyPr wrap="none" rtlCol="0">
            <a:spAutoFit/>
          </a:bodyPr>
          <a:lstStyle/>
          <a:p>
            <a:r>
              <a:rPr lang="en-US" sz="1200" dirty="0">
                <a:highlight>
                  <a:srgbClr val="FFFF00"/>
                </a:highlight>
                <a:latin typeface="Comic Sans MS" panose="030F0902030302020204" pitchFamily="66" charset="0"/>
              </a:rPr>
              <a:t>Introduction</a:t>
            </a:r>
          </a:p>
          <a:p>
            <a:endParaRPr lang="en-US" sz="1200" dirty="0">
              <a:highlight>
                <a:srgbClr val="FFFF00"/>
              </a:highlight>
              <a:latin typeface="Comic Sans MS" panose="030F0902030302020204" pitchFamily="66" charset="0"/>
            </a:endParaRPr>
          </a:p>
        </p:txBody>
      </p:sp>
    </p:spTree>
    <p:extLst>
      <p:ext uri="{BB962C8B-B14F-4D97-AF65-F5344CB8AC3E}">
        <p14:creationId xmlns:p14="http://schemas.microsoft.com/office/powerpoint/2010/main" val="1518359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board&#10;&#10;Description automatically generated">
            <a:extLst>
              <a:ext uri="{FF2B5EF4-FFF2-40B4-BE49-F238E27FC236}">
                <a16:creationId xmlns:a16="http://schemas.microsoft.com/office/drawing/2014/main" id="{9BCBD9D5-869D-E54A-88AD-3A51CFA08533}"/>
              </a:ext>
            </a:extLst>
          </p:cNvPr>
          <p:cNvPicPr>
            <a:picLocks noChangeAspect="1"/>
          </p:cNvPicPr>
          <p:nvPr/>
        </p:nvPicPr>
        <p:blipFill>
          <a:blip r:embed="rId2"/>
          <a:stretch>
            <a:fillRect/>
          </a:stretch>
        </p:blipFill>
        <p:spPr>
          <a:xfrm>
            <a:off x="2734200" y="393048"/>
            <a:ext cx="6345228" cy="4874400"/>
          </a:xfrm>
          <a:prstGeom prst="rect">
            <a:avLst/>
          </a:prstGeom>
        </p:spPr>
      </p:pic>
      <p:sp>
        <p:nvSpPr>
          <p:cNvPr id="4" name="TextBox 3">
            <a:extLst>
              <a:ext uri="{FF2B5EF4-FFF2-40B4-BE49-F238E27FC236}">
                <a16:creationId xmlns:a16="http://schemas.microsoft.com/office/drawing/2014/main" id="{8CD95784-2536-EE43-A9D9-BA20229E61BC}"/>
              </a:ext>
            </a:extLst>
          </p:cNvPr>
          <p:cNvSpPr txBox="1"/>
          <p:nvPr/>
        </p:nvSpPr>
        <p:spPr>
          <a:xfrm>
            <a:off x="4676017" y="1370510"/>
            <a:ext cx="2071625" cy="553998"/>
          </a:xfrm>
          <a:prstGeom prst="rect">
            <a:avLst/>
          </a:prstGeom>
          <a:noFill/>
        </p:spPr>
        <p:txBody>
          <a:bodyPr wrap="square" rtlCol="0">
            <a:spAutoFit/>
          </a:bodyPr>
          <a:lstStyle/>
          <a:p>
            <a:r>
              <a:rPr lang="en-US" sz="1500" dirty="0">
                <a:highlight>
                  <a:srgbClr val="FFFF00"/>
                </a:highlight>
              </a:rPr>
              <a:t>How may I help you today?</a:t>
            </a:r>
          </a:p>
        </p:txBody>
      </p:sp>
      <p:sp>
        <p:nvSpPr>
          <p:cNvPr id="5" name="TextBox 4">
            <a:extLst>
              <a:ext uri="{FF2B5EF4-FFF2-40B4-BE49-F238E27FC236}">
                <a16:creationId xmlns:a16="http://schemas.microsoft.com/office/drawing/2014/main" id="{748D5EC8-EF93-694B-BC80-21200DAEDFAD}"/>
              </a:ext>
            </a:extLst>
          </p:cNvPr>
          <p:cNvSpPr txBox="1"/>
          <p:nvPr/>
        </p:nvSpPr>
        <p:spPr>
          <a:xfrm>
            <a:off x="4770610" y="3267417"/>
            <a:ext cx="1438086" cy="323165"/>
          </a:xfrm>
          <a:prstGeom prst="rect">
            <a:avLst/>
          </a:prstGeom>
          <a:noFill/>
        </p:spPr>
        <p:txBody>
          <a:bodyPr wrap="none" rtlCol="0">
            <a:spAutoFit/>
          </a:bodyPr>
          <a:lstStyle/>
          <a:p>
            <a:r>
              <a:rPr lang="en-US" sz="1500" dirty="0">
                <a:highlight>
                  <a:srgbClr val="FFFF00"/>
                </a:highlight>
              </a:rPr>
              <a:t>Hello, there’s ….</a:t>
            </a:r>
          </a:p>
        </p:txBody>
      </p:sp>
      <p:sp>
        <p:nvSpPr>
          <p:cNvPr id="6" name="Rectangle 5">
            <a:extLst>
              <a:ext uri="{FF2B5EF4-FFF2-40B4-BE49-F238E27FC236}">
                <a16:creationId xmlns:a16="http://schemas.microsoft.com/office/drawing/2014/main" id="{F3F7F0D9-646F-BF4C-AEDD-9E908204F002}"/>
              </a:ext>
            </a:extLst>
          </p:cNvPr>
          <p:cNvSpPr/>
          <p:nvPr/>
        </p:nvSpPr>
        <p:spPr>
          <a:xfrm>
            <a:off x="2858814" y="5459549"/>
            <a:ext cx="6096000" cy="646331"/>
          </a:xfrm>
          <a:prstGeom prst="rect">
            <a:avLst/>
          </a:prstGeom>
        </p:spPr>
        <p:txBody>
          <a:bodyPr>
            <a:spAutoFit/>
          </a:bodyPr>
          <a:lstStyle/>
          <a:p>
            <a:r>
              <a:rPr lang="en-US" dirty="0"/>
              <a:t>Kim accepts the call. She starts communicating with the caller; referring to the script for guidance</a:t>
            </a:r>
          </a:p>
        </p:txBody>
      </p:sp>
    </p:spTree>
    <p:extLst>
      <p:ext uri="{BB962C8B-B14F-4D97-AF65-F5344CB8AC3E}">
        <p14:creationId xmlns:p14="http://schemas.microsoft.com/office/powerpoint/2010/main" val="173038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54A4428E-091A-3F4A-8C8C-728224D7EC1C}"/>
              </a:ext>
            </a:extLst>
          </p:cNvPr>
          <p:cNvPicPr>
            <a:picLocks noChangeAspect="1"/>
          </p:cNvPicPr>
          <p:nvPr/>
        </p:nvPicPr>
        <p:blipFill>
          <a:blip r:embed="rId2"/>
          <a:stretch>
            <a:fillRect/>
          </a:stretch>
        </p:blipFill>
        <p:spPr>
          <a:xfrm>
            <a:off x="2781160" y="115614"/>
            <a:ext cx="6352330" cy="4813738"/>
          </a:xfrm>
          <a:prstGeom prst="rect">
            <a:avLst/>
          </a:prstGeom>
        </p:spPr>
      </p:pic>
      <p:sp>
        <p:nvSpPr>
          <p:cNvPr id="5" name="TextBox 4">
            <a:extLst>
              <a:ext uri="{FF2B5EF4-FFF2-40B4-BE49-F238E27FC236}">
                <a16:creationId xmlns:a16="http://schemas.microsoft.com/office/drawing/2014/main" id="{0FA786BE-2C4F-DD45-B30C-CF56059FDBCC}"/>
              </a:ext>
            </a:extLst>
          </p:cNvPr>
          <p:cNvSpPr txBox="1"/>
          <p:nvPr/>
        </p:nvSpPr>
        <p:spPr>
          <a:xfrm>
            <a:off x="5957325" y="1345324"/>
            <a:ext cx="694421" cy="369332"/>
          </a:xfrm>
          <a:prstGeom prst="rect">
            <a:avLst/>
          </a:prstGeom>
          <a:noFill/>
        </p:spPr>
        <p:txBody>
          <a:bodyPr wrap="none" rtlCol="0">
            <a:spAutoFit/>
          </a:bodyPr>
          <a:lstStyle/>
          <a:p>
            <a:r>
              <a:rPr lang="en-US" dirty="0">
                <a:highlight>
                  <a:srgbClr val="FFFF00"/>
                </a:highlight>
              </a:rPr>
              <a:t>Help!</a:t>
            </a:r>
          </a:p>
        </p:txBody>
      </p:sp>
      <p:sp>
        <p:nvSpPr>
          <p:cNvPr id="6" name="TextBox 5">
            <a:extLst>
              <a:ext uri="{FF2B5EF4-FFF2-40B4-BE49-F238E27FC236}">
                <a16:creationId xmlns:a16="http://schemas.microsoft.com/office/drawing/2014/main" id="{ADC96614-8FF9-F14F-8214-A69ECA143228}"/>
              </a:ext>
            </a:extLst>
          </p:cNvPr>
          <p:cNvSpPr txBox="1"/>
          <p:nvPr/>
        </p:nvSpPr>
        <p:spPr>
          <a:xfrm>
            <a:off x="4845269" y="1345324"/>
            <a:ext cx="747320" cy="369332"/>
          </a:xfrm>
          <a:prstGeom prst="rect">
            <a:avLst/>
          </a:prstGeom>
          <a:noFill/>
        </p:spPr>
        <p:txBody>
          <a:bodyPr wrap="none" rtlCol="0">
            <a:spAutoFit/>
          </a:bodyPr>
          <a:lstStyle/>
          <a:p>
            <a:r>
              <a:rPr lang="en-US" dirty="0" err="1">
                <a:highlight>
                  <a:srgbClr val="FFFF00"/>
                </a:highlight>
              </a:rPr>
              <a:t>Haha</a:t>
            </a:r>
            <a:r>
              <a:rPr lang="en-US" dirty="0">
                <a:highlight>
                  <a:srgbClr val="FFFF00"/>
                </a:highlight>
              </a:rPr>
              <a:t>!</a:t>
            </a:r>
          </a:p>
        </p:txBody>
      </p:sp>
      <p:sp>
        <p:nvSpPr>
          <p:cNvPr id="7" name="TextBox 6">
            <a:extLst>
              <a:ext uri="{FF2B5EF4-FFF2-40B4-BE49-F238E27FC236}">
                <a16:creationId xmlns:a16="http://schemas.microsoft.com/office/drawing/2014/main" id="{D97FB95B-2876-1342-8059-FDBC65CC86BD}"/>
              </a:ext>
            </a:extLst>
          </p:cNvPr>
          <p:cNvSpPr txBox="1"/>
          <p:nvPr/>
        </p:nvSpPr>
        <p:spPr>
          <a:xfrm>
            <a:off x="2856773" y="5051011"/>
            <a:ext cx="6201104" cy="923330"/>
          </a:xfrm>
          <a:prstGeom prst="rect">
            <a:avLst/>
          </a:prstGeom>
          <a:noFill/>
        </p:spPr>
        <p:txBody>
          <a:bodyPr wrap="square" rtlCol="0">
            <a:spAutoFit/>
          </a:bodyPr>
          <a:lstStyle/>
          <a:p>
            <a:r>
              <a:rPr lang="en-US" dirty="0"/>
              <a:t>During the call, Kim must make an appropriate judgement as to whether the call is genuine or not. If she believes it is a prank, she will end the call.</a:t>
            </a:r>
          </a:p>
        </p:txBody>
      </p:sp>
    </p:spTree>
    <p:extLst>
      <p:ext uri="{BB962C8B-B14F-4D97-AF65-F5344CB8AC3E}">
        <p14:creationId xmlns:p14="http://schemas.microsoft.com/office/powerpoint/2010/main" val="2000131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E55131-72BE-CA45-AD96-DE23EC8D7886}"/>
              </a:ext>
            </a:extLst>
          </p:cNvPr>
          <p:cNvSpPr txBox="1"/>
          <p:nvPr/>
        </p:nvSpPr>
        <p:spPr>
          <a:xfrm>
            <a:off x="1635847" y="5449615"/>
            <a:ext cx="8920305" cy="646331"/>
          </a:xfrm>
          <a:prstGeom prst="rect">
            <a:avLst/>
          </a:prstGeom>
          <a:noFill/>
        </p:spPr>
        <p:txBody>
          <a:bodyPr wrap="square" rtlCol="0">
            <a:spAutoFit/>
          </a:bodyPr>
          <a:lstStyle/>
          <a:p>
            <a:r>
              <a:rPr lang="en-US" dirty="0"/>
              <a:t>If Kim believes the call is about a new incident occurring, she will start filling in a “new incident” form, based on the information the caller is telling her.</a:t>
            </a:r>
          </a:p>
        </p:txBody>
      </p:sp>
      <p:pic>
        <p:nvPicPr>
          <p:cNvPr id="6" name="Picture 5" descr="A picture containing table&#10;&#10;Description automatically generated">
            <a:extLst>
              <a:ext uri="{FF2B5EF4-FFF2-40B4-BE49-F238E27FC236}">
                <a16:creationId xmlns:a16="http://schemas.microsoft.com/office/drawing/2014/main" id="{20371477-42A9-CB4B-A19D-7D2B6AC815C6}"/>
              </a:ext>
            </a:extLst>
          </p:cNvPr>
          <p:cNvPicPr>
            <a:picLocks noChangeAspect="1"/>
          </p:cNvPicPr>
          <p:nvPr/>
        </p:nvPicPr>
        <p:blipFill>
          <a:blip r:embed="rId2"/>
          <a:stretch>
            <a:fillRect/>
          </a:stretch>
        </p:blipFill>
        <p:spPr>
          <a:xfrm>
            <a:off x="2769839" y="199696"/>
            <a:ext cx="6416202" cy="489782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45BCB01-5CA4-7E46-A65B-C6C5452F236F}"/>
              </a:ext>
            </a:extLst>
          </p:cNvPr>
          <p:cNvPicPr>
            <a:picLocks noChangeAspect="1"/>
          </p:cNvPicPr>
          <p:nvPr/>
        </p:nvPicPr>
        <p:blipFill>
          <a:blip r:embed="rId3"/>
          <a:stretch>
            <a:fillRect/>
          </a:stretch>
        </p:blipFill>
        <p:spPr>
          <a:xfrm>
            <a:off x="3284858" y="388883"/>
            <a:ext cx="5154949" cy="2448910"/>
          </a:xfrm>
          <a:prstGeom prst="rect">
            <a:avLst/>
          </a:prstGeom>
        </p:spPr>
      </p:pic>
    </p:spTree>
    <p:extLst>
      <p:ext uri="{BB962C8B-B14F-4D97-AF65-F5344CB8AC3E}">
        <p14:creationId xmlns:p14="http://schemas.microsoft.com/office/powerpoint/2010/main" val="369492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985F4367-BD74-644E-85CA-69F2A5253B05}"/>
              </a:ext>
            </a:extLst>
          </p:cNvPr>
          <p:cNvPicPr>
            <a:picLocks noChangeAspect="1"/>
          </p:cNvPicPr>
          <p:nvPr/>
        </p:nvPicPr>
        <p:blipFill>
          <a:blip r:embed="rId2"/>
          <a:stretch>
            <a:fillRect/>
          </a:stretch>
        </p:blipFill>
        <p:spPr>
          <a:xfrm>
            <a:off x="2864023" y="105103"/>
            <a:ext cx="6447719" cy="4802400"/>
          </a:xfrm>
          <a:prstGeom prst="rect">
            <a:avLst/>
          </a:prstGeom>
        </p:spPr>
      </p:pic>
      <p:pic>
        <p:nvPicPr>
          <p:cNvPr id="5" name="Picture 4">
            <a:extLst>
              <a:ext uri="{FF2B5EF4-FFF2-40B4-BE49-F238E27FC236}">
                <a16:creationId xmlns:a16="http://schemas.microsoft.com/office/drawing/2014/main" id="{37B3BD3A-2754-F842-935F-FA38808CABF1}"/>
              </a:ext>
            </a:extLst>
          </p:cNvPr>
          <p:cNvPicPr>
            <a:picLocks noChangeAspect="1"/>
          </p:cNvPicPr>
          <p:nvPr/>
        </p:nvPicPr>
        <p:blipFill>
          <a:blip r:embed="rId3"/>
          <a:stretch>
            <a:fillRect/>
          </a:stretch>
        </p:blipFill>
        <p:spPr>
          <a:xfrm>
            <a:off x="3950137" y="518102"/>
            <a:ext cx="3270469" cy="1321207"/>
          </a:xfrm>
          <a:prstGeom prst="rect">
            <a:avLst/>
          </a:prstGeom>
        </p:spPr>
      </p:pic>
      <p:sp>
        <p:nvSpPr>
          <p:cNvPr id="6" name="TextBox 5">
            <a:extLst>
              <a:ext uri="{FF2B5EF4-FFF2-40B4-BE49-F238E27FC236}">
                <a16:creationId xmlns:a16="http://schemas.microsoft.com/office/drawing/2014/main" id="{5DA01B64-B717-6646-A8DF-FBCF588D520D}"/>
              </a:ext>
            </a:extLst>
          </p:cNvPr>
          <p:cNvSpPr txBox="1"/>
          <p:nvPr/>
        </p:nvSpPr>
        <p:spPr>
          <a:xfrm>
            <a:off x="2864023" y="5244662"/>
            <a:ext cx="6448143" cy="923330"/>
          </a:xfrm>
          <a:prstGeom prst="rect">
            <a:avLst/>
          </a:prstGeom>
          <a:noFill/>
        </p:spPr>
        <p:txBody>
          <a:bodyPr wrap="square" rtlCol="0">
            <a:spAutoFit/>
          </a:bodyPr>
          <a:lstStyle/>
          <a:p>
            <a:r>
              <a:rPr lang="en-US" dirty="0"/>
              <a:t>Once Kim submits the form, the incident is logged into the incident log. She lets the caller know that it has been logged.</a:t>
            </a:r>
          </a:p>
          <a:p>
            <a:endParaRPr lang="en-US" dirty="0"/>
          </a:p>
        </p:txBody>
      </p:sp>
      <p:sp>
        <p:nvSpPr>
          <p:cNvPr id="7" name="TextBox 6">
            <a:extLst>
              <a:ext uri="{FF2B5EF4-FFF2-40B4-BE49-F238E27FC236}">
                <a16:creationId xmlns:a16="http://schemas.microsoft.com/office/drawing/2014/main" id="{BD9978BA-C7B5-B64F-834A-91E3E4D36434}"/>
              </a:ext>
            </a:extLst>
          </p:cNvPr>
          <p:cNvSpPr txBox="1"/>
          <p:nvPr/>
        </p:nvSpPr>
        <p:spPr>
          <a:xfrm>
            <a:off x="5703019" y="2390687"/>
            <a:ext cx="769725"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2389289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70E69961-6BA7-5648-9F79-D7D183AD7CD1}"/>
              </a:ext>
            </a:extLst>
          </p:cNvPr>
          <p:cNvPicPr>
            <a:picLocks noChangeAspect="1"/>
          </p:cNvPicPr>
          <p:nvPr/>
        </p:nvPicPr>
        <p:blipFill>
          <a:blip r:embed="rId2"/>
          <a:stretch>
            <a:fillRect/>
          </a:stretch>
        </p:blipFill>
        <p:spPr>
          <a:xfrm>
            <a:off x="2764950" y="126125"/>
            <a:ext cx="6095271" cy="554946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8527B77-ED91-C74B-8D72-F7CF281895E6}"/>
              </a:ext>
            </a:extLst>
          </p:cNvPr>
          <p:cNvPicPr>
            <a:picLocks noChangeAspect="1"/>
          </p:cNvPicPr>
          <p:nvPr/>
        </p:nvPicPr>
        <p:blipFill>
          <a:blip r:embed="rId3"/>
          <a:stretch>
            <a:fillRect/>
          </a:stretch>
        </p:blipFill>
        <p:spPr>
          <a:xfrm>
            <a:off x="3383870" y="367861"/>
            <a:ext cx="3815716" cy="330650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1BAE458-9A3A-F14D-BB0E-127FCC6A43AF}"/>
              </a:ext>
            </a:extLst>
          </p:cNvPr>
          <p:cNvPicPr>
            <a:picLocks noChangeAspect="1"/>
          </p:cNvPicPr>
          <p:nvPr/>
        </p:nvPicPr>
        <p:blipFill>
          <a:blip r:embed="rId4"/>
          <a:stretch>
            <a:fillRect/>
          </a:stretch>
        </p:blipFill>
        <p:spPr>
          <a:xfrm>
            <a:off x="6204603" y="1003983"/>
            <a:ext cx="1834266" cy="1485231"/>
          </a:xfrm>
          <a:prstGeom prst="rect">
            <a:avLst/>
          </a:prstGeom>
        </p:spPr>
      </p:pic>
      <p:sp>
        <p:nvSpPr>
          <p:cNvPr id="10" name="TextBox 9">
            <a:extLst>
              <a:ext uri="{FF2B5EF4-FFF2-40B4-BE49-F238E27FC236}">
                <a16:creationId xmlns:a16="http://schemas.microsoft.com/office/drawing/2014/main" id="{CD013EB2-EAD3-254B-9DE2-3A23C05EEC7D}"/>
              </a:ext>
            </a:extLst>
          </p:cNvPr>
          <p:cNvSpPr txBox="1"/>
          <p:nvPr/>
        </p:nvSpPr>
        <p:spPr>
          <a:xfrm>
            <a:off x="1465214" y="5675586"/>
            <a:ext cx="9333186" cy="1200329"/>
          </a:xfrm>
          <a:prstGeom prst="rect">
            <a:avLst/>
          </a:prstGeom>
          <a:noFill/>
        </p:spPr>
        <p:txBody>
          <a:bodyPr wrap="square" rtlCol="0">
            <a:spAutoFit/>
          </a:bodyPr>
          <a:lstStyle/>
          <a:p>
            <a:r>
              <a:rPr lang="en-US" dirty="0"/>
              <a:t>Kim then assigns the new incident to an appropriate CMU (light, regular or special CMU). She will then assign the priority of the assignment according to the information she received from the caller. She will then add any special notes about the incident that she feels the CMU will need to know. </a:t>
            </a:r>
          </a:p>
        </p:txBody>
      </p:sp>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D617182A-9207-0442-8077-8B239FA3AA21}"/>
                  </a:ext>
                </a:extLst>
              </p14:cNvPr>
              <p14:cNvContentPartPr/>
              <p14:nvPr/>
            </p14:nvContentPartPr>
            <p14:xfrm>
              <a:off x="6096000" y="3005204"/>
              <a:ext cx="860895" cy="385271"/>
            </p14:xfrm>
          </p:contentPart>
        </mc:Choice>
        <mc:Fallback xmlns="">
          <p:pic>
            <p:nvPicPr>
              <p:cNvPr id="26" name="Ink 25">
                <a:extLst>
                  <a:ext uri="{FF2B5EF4-FFF2-40B4-BE49-F238E27FC236}">
                    <a16:creationId xmlns:a16="http://schemas.microsoft.com/office/drawing/2014/main" id="{D617182A-9207-0442-8077-8B239FA3AA21}"/>
                  </a:ext>
                </a:extLst>
              </p:cNvPr>
              <p:cNvPicPr/>
              <p:nvPr/>
            </p:nvPicPr>
            <p:blipFill>
              <a:blip r:embed="rId6"/>
              <a:stretch>
                <a:fillRect/>
              </a:stretch>
            </p:blipFill>
            <p:spPr>
              <a:xfrm>
                <a:off x="6080878" y="2989721"/>
                <a:ext cx="891500" cy="415877"/>
              </a:xfrm>
              <a:prstGeom prst="rect">
                <a:avLst/>
              </a:prstGeom>
            </p:spPr>
          </p:pic>
        </mc:Fallback>
      </mc:AlternateContent>
    </p:spTree>
    <p:extLst>
      <p:ext uri="{BB962C8B-B14F-4D97-AF65-F5344CB8AC3E}">
        <p14:creationId xmlns:p14="http://schemas.microsoft.com/office/powerpoint/2010/main" val="4198649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B9EF1D-113F-BC4A-9C22-3CCAED8265A9}"/>
              </a:ext>
            </a:extLst>
          </p:cNvPr>
          <p:cNvSpPr txBox="1"/>
          <p:nvPr/>
        </p:nvSpPr>
        <p:spPr>
          <a:xfrm>
            <a:off x="2403229" y="5278820"/>
            <a:ext cx="7385540" cy="1477328"/>
          </a:xfrm>
          <a:prstGeom prst="rect">
            <a:avLst/>
          </a:prstGeom>
          <a:noFill/>
        </p:spPr>
        <p:txBody>
          <a:bodyPr wrap="square" rtlCol="0">
            <a:spAutoFit/>
          </a:bodyPr>
          <a:lstStyle/>
          <a:p>
            <a:r>
              <a:rPr lang="en-US" dirty="0"/>
              <a:t>Notifications will appear at the top of the dashboard when there have been changes made to the incident. In this case, there is a notification that shows the update of the incident status to ”ACKNOWLEDGED”, as a CMU has now been dispatched to the incident.</a:t>
            </a:r>
          </a:p>
          <a:p>
            <a:endParaRPr lang="en-US" dirty="0"/>
          </a:p>
        </p:txBody>
      </p:sp>
      <p:pic>
        <p:nvPicPr>
          <p:cNvPr id="8" name="Picture 7" descr="A picture containing table&#10;&#10;Description automatically generated">
            <a:extLst>
              <a:ext uri="{FF2B5EF4-FFF2-40B4-BE49-F238E27FC236}">
                <a16:creationId xmlns:a16="http://schemas.microsoft.com/office/drawing/2014/main" id="{C2DF3AAC-5DAC-9944-A7F3-46C663C105E7}"/>
              </a:ext>
            </a:extLst>
          </p:cNvPr>
          <p:cNvPicPr>
            <a:picLocks noChangeAspect="1"/>
          </p:cNvPicPr>
          <p:nvPr/>
        </p:nvPicPr>
        <p:blipFill>
          <a:blip r:embed="rId2"/>
          <a:stretch>
            <a:fillRect/>
          </a:stretch>
        </p:blipFill>
        <p:spPr>
          <a:xfrm>
            <a:off x="2754439" y="241738"/>
            <a:ext cx="6683121" cy="486629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8C408E40-A56C-344A-9F9F-8ED3C8AB825C}"/>
              </a:ext>
            </a:extLst>
          </p:cNvPr>
          <p:cNvPicPr>
            <a:picLocks noChangeAspect="1"/>
          </p:cNvPicPr>
          <p:nvPr/>
        </p:nvPicPr>
        <p:blipFill>
          <a:blip r:embed="rId3"/>
          <a:stretch>
            <a:fillRect/>
          </a:stretch>
        </p:blipFill>
        <p:spPr>
          <a:xfrm>
            <a:off x="3368567" y="570186"/>
            <a:ext cx="5270937" cy="1828800"/>
          </a:xfrm>
          <a:prstGeom prst="rect">
            <a:avLst/>
          </a:prstGeom>
        </p:spPr>
      </p:pic>
    </p:spTree>
    <p:extLst>
      <p:ext uri="{BB962C8B-B14F-4D97-AF65-F5344CB8AC3E}">
        <p14:creationId xmlns:p14="http://schemas.microsoft.com/office/powerpoint/2010/main" val="2739073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713</Words>
  <Application>Microsoft Macintosh PowerPoint</Application>
  <PresentationFormat>Widescreen</PresentationFormat>
  <Paragraphs>42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Carmen Liao</dc:creator>
  <cp:lastModifiedBy>Carmen Liao</cp:lastModifiedBy>
  <cp:revision>36</cp:revision>
  <dcterms:created xsi:type="dcterms:W3CDTF">2020-09-05T04:43:18Z</dcterms:created>
  <dcterms:modified xsi:type="dcterms:W3CDTF">2020-09-06T03:48:11Z</dcterms:modified>
</cp:coreProperties>
</file>